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7" r:id="rId2"/>
    <p:sldId id="429"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80" r:id="rId22"/>
    <p:sldId id="403" r:id="rId23"/>
    <p:sldId id="404" r:id="rId24"/>
    <p:sldId id="405" r:id="rId25"/>
    <p:sldId id="406" r:id="rId26"/>
    <p:sldId id="407" r:id="rId27"/>
    <p:sldId id="408" r:id="rId28"/>
    <p:sldId id="409" r:id="rId29"/>
    <p:sldId id="410" r:id="rId30"/>
    <p:sldId id="411" r:id="rId31"/>
    <p:sldId id="412" r:id="rId32"/>
    <p:sldId id="413" r:id="rId33"/>
    <p:sldId id="414" r:id="rId34"/>
    <p:sldId id="415" r:id="rId35"/>
    <p:sldId id="416" r:id="rId36"/>
    <p:sldId id="417" r:id="rId37"/>
    <p:sldId id="418" r:id="rId38"/>
    <p:sldId id="419" r:id="rId39"/>
    <p:sldId id="427" r:id="rId40"/>
    <p:sldId id="426" r:id="rId41"/>
    <p:sldId id="42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p:restoredTop sz="94040"/>
  </p:normalViewPr>
  <p:slideViewPr>
    <p:cSldViewPr snapToGrid="0" snapToObjects="1">
      <p:cViewPr varScale="1">
        <p:scale>
          <a:sx n="119" d="100"/>
          <a:sy n="119"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8BAAD-6B08-0346-B369-43FB8B07FCEF}" type="datetimeFigureOut">
              <a:rPr lang="en-US" smtClean="0"/>
              <a:t>7/7/20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A461D-D7DC-6845-BA1D-C516E6772BBA}" type="slidenum">
              <a:rPr lang="en-US" smtClean="0"/>
              <a:t>‹#›</a:t>
            </a:fld>
            <a:endParaRPr lang="en-US"/>
          </a:p>
        </p:txBody>
      </p:sp>
    </p:spTree>
    <p:extLst>
      <p:ext uri="{BB962C8B-B14F-4D97-AF65-F5344CB8AC3E}">
        <p14:creationId xmlns:p14="http://schemas.microsoft.com/office/powerpoint/2010/main" val="3809273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E64A2D-E3A4-9144-8026-7434433AB1DE}"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496111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E64A2D-E3A4-9144-8026-7434433AB1DE}"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17977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E64A2D-E3A4-9144-8026-7434433AB1DE}"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5207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E64A2D-E3A4-9144-8026-7434433AB1DE}"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161256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E64A2D-E3A4-9144-8026-7434433AB1DE}"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1113724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E64A2D-E3A4-9144-8026-7434433AB1DE}"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89927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E64A2D-E3A4-9144-8026-7434433AB1DE}" type="datetimeFigureOut">
              <a:rPr lang="en-US" smtClean="0"/>
              <a:t>7/7/20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20674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E64A2D-E3A4-9144-8026-7434433AB1DE}" type="datetimeFigureOut">
              <a:rPr lang="en-US" smtClean="0"/>
              <a:t>7/7/20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216272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E64A2D-E3A4-9144-8026-7434433AB1DE}"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1343509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64A2D-E3A4-9144-8026-7434433AB1DE}"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172024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64A2D-E3A4-9144-8026-7434433AB1DE}"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F6CFFC-52DF-8844-A49A-FA9AFC84AB06}" type="slidenum">
              <a:rPr lang="en-US" smtClean="0"/>
              <a:t>‹#›</a:t>
            </a:fld>
            <a:endParaRPr lang="en-US"/>
          </a:p>
        </p:txBody>
      </p:sp>
    </p:spTree>
    <p:extLst>
      <p:ext uri="{BB962C8B-B14F-4D97-AF65-F5344CB8AC3E}">
        <p14:creationId xmlns:p14="http://schemas.microsoft.com/office/powerpoint/2010/main" val="581761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64A2D-E3A4-9144-8026-7434433AB1DE}" type="datetimeFigureOut">
              <a:rPr lang="en-US" smtClean="0"/>
              <a:t>7/7/20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F6CFFC-52DF-8844-A49A-FA9AFC84AB06}" type="slidenum">
              <a:rPr lang="en-US" smtClean="0"/>
              <a:t>‹#›</a:t>
            </a:fld>
            <a:endParaRPr lang="en-US"/>
          </a:p>
        </p:txBody>
      </p:sp>
    </p:spTree>
    <p:extLst>
      <p:ext uri="{BB962C8B-B14F-4D97-AF65-F5344CB8AC3E}">
        <p14:creationId xmlns:p14="http://schemas.microsoft.com/office/powerpoint/2010/main" val="1368224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rstudio.com/wp-content/uploads/2015/02/rmarkdown-cheatsheet.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kbroman.org/knitr_knutshell/pages/overview.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latex-project.org/lpp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akkartik.name/post/literate-programming" TargetMode="External"/><Relationship Id="rId2" Type="http://schemas.openxmlformats.org/officeDocument/2006/relationships/hyperlink" Target="http://www.literateprogramming.com/knuthweb.pdf" TargetMode="External"/><Relationship Id="rId1" Type="http://schemas.openxmlformats.org/officeDocument/2006/relationships/slideLayout" Target="../slideLayouts/slideLayout2.xml"/><Relationship Id="rId5" Type="http://schemas.openxmlformats.org/officeDocument/2006/relationships/hyperlink" Target="http://kbroman.org/steps2rr/" TargetMode="External"/><Relationship Id="rId4" Type="http://schemas.openxmlformats.org/officeDocument/2006/relationships/hyperlink" Target="https://cran.r-project.org/web/views/ReproducibleResearch.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yihui/knitr/tree/master/vignettes" TargetMode="External"/><Relationship Id="rId2" Type="http://schemas.openxmlformats.org/officeDocument/2006/relationships/hyperlink" Target="http://yihui.name/knitr/" TargetMode="External"/><Relationship Id="rId1" Type="http://schemas.openxmlformats.org/officeDocument/2006/relationships/slideLayout" Target="../slideLayouts/slideLayout2.xml"/><Relationship Id="rId6" Type="http://schemas.openxmlformats.org/officeDocument/2006/relationships/hyperlink" Target="http://rmarkdown.rstudio.com/" TargetMode="External"/><Relationship Id="rId5" Type="http://schemas.openxmlformats.org/officeDocument/2006/relationships/hyperlink" Target="https://www.amazon.com/gp/product/1498716962?ie=UTF8&amp;tag=7210-20" TargetMode="External"/><Relationship Id="rId4" Type="http://schemas.openxmlformats.org/officeDocument/2006/relationships/hyperlink" Target="http://yihui.name/knitr/demo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hyperlink" Target="http://cran.r-project.org/web/packages/rmarkdown/index.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rmarkdown.rstudio.com/authoring_bibliographies_and_citations.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LaTeX</a:t>
            </a:r>
            <a:r>
              <a:rPr lang="en-US" dirty="0"/>
              <a:t>, </a:t>
            </a:r>
            <a:r>
              <a:rPr lang="en-US" dirty="0" err="1"/>
              <a:t>knitR</a:t>
            </a:r>
            <a:r>
              <a:rPr lang="en-US" dirty="0"/>
              <a:t>, and </a:t>
            </a:r>
            <a:r>
              <a:rPr lang="en-US" dirty="0" err="1"/>
              <a:t>papaja</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6889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150" y="1219200"/>
            <a:ext cx="7370850" cy="36893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87" y="1219200"/>
            <a:ext cx="4734563" cy="5022850"/>
          </a:xfrm>
          <a:prstGeom prst="rect">
            <a:avLst/>
          </a:prstGeom>
        </p:spPr>
      </p:pic>
    </p:spTree>
    <p:extLst>
      <p:ext uri="{BB962C8B-B14F-4D97-AF65-F5344CB8AC3E}">
        <p14:creationId xmlns:p14="http://schemas.microsoft.com/office/powerpoint/2010/main" val="425857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2203616"/>
            <a:ext cx="5194558" cy="260333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658" y="988532"/>
            <a:ext cx="6832342" cy="4906336"/>
          </a:xfrm>
          <a:prstGeom prst="rect">
            <a:avLst/>
          </a:prstGeom>
        </p:spPr>
      </p:pic>
    </p:spTree>
    <p:extLst>
      <p:ext uri="{BB962C8B-B14F-4D97-AF65-F5344CB8AC3E}">
        <p14:creationId xmlns:p14="http://schemas.microsoft.com/office/powerpoint/2010/main" val="1964599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word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44248"/>
            <a:ext cx="3340100" cy="2260600"/>
          </a:xfrm>
        </p:spPr>
      </p:pic>
      <p:sp>
        <p:nvSpPr>
          <p:cNvPr id="5" name="TextBox 4"/>
          <p:cNvSpPr txBox="1"/>
          <p:nvPr/>
        </p:nvSpPr>
        <p:spPr>
          <a:xfrm>
            <a:off x="5124450" y="1690688"/>
            <a:ext cx="6019800" cy="1754326"/>
          </a:xfrm>
          <a:prstGeom prst="rect">
            <a:avLst/>
          </a:prstGeom>
          <a:noFill/>
        </p:spPr>
        <p:txBody>
          <a:bodyPr wrap="square" rtlCol="0">
            <a:spAutoFit/>
          </a:bodyPr>
          <a:lstStyle/>
          <a:p>
            <a:r>
              <a:rPr lang="en-US" dirty="0"/>
              <a:t>The default setting will create an html document, which can be pretty cool for sharing with teammates or publishing directly to the Internet</a:t>
            </a:r>
          </a:p>
          <a:p>
            <a:endParaRPr lang="en-US" dirty="0"/>
          </a:p>
          <a:p>
            <a:r>
              <a:rPr lang="en-US" dirty="0"/>
              <a:t>Knitting to Word is pretty straightforward. Select this option, then go knit your file. You’ll get a formatted Word document.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450" y="3472141"/>
            <a:ext cx="6296025" cy="3118895"/>
          </a:xfrm>
          <a:prstGeom prst="rect">
            <a:avLst/>
          </a:prstGeom>
        </p:spPr>
      </p:pic>
    </p:spTree>
    <p:extLst>
      <p:ext uri="{BB962C8B-B14F-4D97-AF65-F5344CB8AC3E}">
        <p14:creationId xmlns:p14="http://schemas.microsoft.com/office/powerpoint/2010/main" val="1468202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Word</a:t>
            </a:r>
          </a:p>
        </p:txBody>
      </p:sp>
      <p:sp>
        <p:nvSpPr>
          <p:cNvPr id="3" name="Content Placeholder 2"/>
          <p:cNvSpPr>
            <a:spLocks noGrp="1"/>
          </p:cNvSpPr>
          <p:nvPr>
            <p:ph idx="1"/>
          </p:nvPr>
        </p:nvSpPr>
        <p:spPr/>
        <p:txBody>
          <a:bodyPr/>
          <a:lstStyle/>
          <a:p>
            <a:r>
              <a:rPr lang="en-US" dirty="0"/>
              <a:t>Choose Knit to Word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2896394"/>
            <a:ext cx="2794000" cy="2209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809749"/>
            <a:ext cx="7486650" cy="4367213"/>
          </a:xfrm>
          <a:prstGeom prst="rect">
            <a:avLst/>
          </a:prstGeom>
        </p:spPr>
      </p:pic>
    </p:spTree>
    <p:extLst>
      <p:ext uri="{BB962C8B-B14F-4D97-AF65-F5344CB8AC3E}">
        <p14:creationId xmlns:p14="http://schemas.microsoft.com/office/powerpoint/2010/main" val="1499994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pdf</a:t>
            </a:r>
          </a:p>
        </p:txBody>
      </p:sp>
      <p:sp>
        <p:nvSpPr>
          <p:cNvPr id="5" name="Content Placeholder 4"/>
          <p:cNvSpPr>
            <a:spLocks noGrp="1"/>
          </p:cNvSpPr>
          <p:nvPr>
            <p:ph idx="1"/>
          </p:nvPr>
        </p:nvSpPr>
        <p:spPr/>
        <p:txBody>
          <a:bodyPr/>
          <a:lstStyle/>
          <a:p>
            <a:r>
              <a:rPr lang="en-US" dirty="0" err="1"/>
              <a:t>knitR</a:t>
            </a:r>
            <a:r>
              <a:rPr lang="en-US" dirty="0"/>
              <a:t> and </a:t>
            </a:r>
            <a:r>
              <a:rPr lang="en-US" dirty="0" err="1"/>
              <a:t>RMarkdown</a:t>
            </a:r>
            <a:r>
              <a:rPr lang="en-US" dirty="0"/>
              <a:t> rely on </a:t>
            </a:r>
            <a:r>
              <a:rPr lang="en-US" dirty="0" err="1"/>
              <a:t>LaTeX</a:t>
            </a:r>
            <a:r>
              <a:rPr lang="en-US" dirty="0"/>
              <a:t> to create near typeset quality pdf documents.</a:t>
            </a:r>
          </a:p>
          <a:p>
            <a:r>
              <a:rPr lang="en-US" dirty="0" err="1"/>
              <a:t>LaTeX</a:t>
            </a:r>
            <a:r>
              <a:rPr lang="en-US" dirty="0"/>
              <a:t> must be installed before </a:t>
            </a:r>
            <a:r>
              <a:rPr lang="en-US" dirty="0" err="1"/>
              <a:t>RMarkdown</a:t>
            </a:r>
            <a:r>
              <a:rPr lang="en-US" dirty="0"/>
              <a:t> and </a:t>
            </a:r>
            <a:r>
              <a:rPr lang="en-US" dirty="0" err="1"/>
              <a:t>knitR</a:t>
            </a:r>
            <a:endParaRPr lang="en-US" dirty="0"/>
          </a:p>
          <a:p>
            <a:r>
              <a:rPr lang="en-US" dirty="0"/>
              <a:t>If you already had </a:t>
            </a:r>
            <a:r>
              <a:rPr lang="en-US" dirty="0" err="1"/>
              <a:t>RMarkdown</a:t>
            </a:r>
            <a:r>
              <a:rPr lang="en-US" dirty="0"/>
              <a:t> and </a:t>
            </a:r>
            <a:r>
              <a:rPr lang="en-US" dirty="0" err="1"/>
              <a:t>knitR</a:t>
            </a:r>
            <a:r>
              <a:rPr lang="en-US" dirty="0"/>
              <a:t> installed before you installed </a:t>
            </a:r>
            <a:r>
              <a:rPr lang="en-US" dirty="0" err="1"/>
              <a:t>LaTeX</a:t>
            </a:r>
            <a:r>
              <a:rPr lang="en-US" dirty="0"/>
              <a:t>, re-install them so they can find the </a:t>
            </a:r>
            <a:r>
              <a:rPr lang="en-US" dirty="0" err="1"/>
              <a:t>LaTex</a:t>
            </a:r>
            <a:r>
              <a:rPr lang="en-US" dirty="0"/>
              <a:t> executable.</a:t>
            </a:r>
          </a:p>
          <a:p>
            <a:r>
              <a:rPr lang="en-US" dirty="0"/>
              <a:t>You must test your installation by making a pdf before continuing.</a:t>
            </a:r>
          </a:p>
        </p:txBody>
      </p:sp>
    </p:spTree>
    <p:extLst>
      <p:ext uri="{BB962C8B-B14F-4D97-AF65-F5344CB8AC3E}">
        <p14:creationId xmlns:p14="http://schemas.microsoft.com/office/powerpoint/2010/main" val="1093146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Exporting to pdf</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150" y="1550194"/>
            <a:ext cx="2755900" cy="23495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6014" y="1550194"/>
            <a:ext cx="7369985" cy="4354512"/>
          </a:xfrm>
          <a:prstGeom prst="rect">
            <a:avLst/>
          </a:prstGeom>
        </p:spPr>
      </p:pic>
    </p:spTree>
    <p:extLst>
      <p:ext uri="{BB962C8B-B14F-4D97-AF65-F5344CB8AC3E}">
        <p14:creationId xmlns:p14="http://schemas.microsoft.com/office/powerpoint/2010/main" val="79818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and body</a:t>
            </a:r>
          </a:p>
        </p:txBody>
      </p:sp>
      <p:sp>
        <p:nvSpPr>
          <p:cNvPr id="3" name="Content Placeholder 2"/>
          <p:cNvSpPr>
            <a:spLocks noGrp="1"/>
          </p:cNvSpPr>
          <p:nvPr>
            <p:ph idx="1"/>
          </p:nvPr>
        </p:nvSpPr>
        <p:spPr/>
        <p:txBody>
          <a:bodyPr/>
          <a:lstStyle/>
          <a:p>
            <a:r>
              <a:rPr lang="en-US" dirty="0"/>
              <a:t>The header is called a YAML header, and a default header is created when you create a new </a:t>
            </a:r>
            <a:r>
              <a:rPr lang="en-US" dirty="0" err="1"/>
              <a:t>knitR</a:t>
            </a:r>
            <a:r>
              <a:rPr lang="en-US" dirty="0"/>
              <a:t> document</a:t>
            </a:r>
          </a:p>
          <a:p>
            <a:r>
              <a:rPr lang="en-US" dirty="0"/>
              <a:t>You can edit this, for example add html links or even R code (see the next couple of slides)</a:t>
            </a:r>
          </a:p>
          <a:p>
            <a:r>
              <a:rPr lang="en-US" dirty="0"/>
              <a:t>The YAML header is enclosed with --- before and after the header</a:t>
            </a:r>
          </a:p>
          <a:p>
            <a:r>
              <a:rPr lang="en-US" dirty="0"/>
              <a:t>## indicate the equivalent of an html &lt;h2&gt; tag (more markdown syntax follows)</a:t>
            </a:r>
          </a:p>
          <a:p>
            <a:r>
              <a:rPr lang="en-US" dirty="0"/>
              <a:t>Regular text is just typed in as text</a:t>
            </a:r>
          </a:p>
        </p:txBody>
      </p:sp>
    </p:spTree>
    <p:extLst>
      <p:ext uri="{BB962C8B-B14F-4D97-AF65-F5344CB8AC3E}">
        <p14:creationId xmlns:p14="http://schemas.microsoft.com/office/powerpoint/2010/main" val="197235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formatting tags</a:t>
            </a:r>
          </a:p>
        </p:txBody>
      </p:sp>
      <p:sp>
        <p:nvSpPr>
          <p:cNvPr id="3" name="Content Placeholder 2"/>
          <p:cNvSpPr>
            <a:spLocks noGrp="1"/>
          </p:cNvSpPr>
          <p:nvPr>
            <p:ph idx="1"/>
          </p:nvPr>
        </p:nvSpPr>
        <p:spPr>
          <a:xfrm>
            <a:off x="838200" y="1825625"/>
            <a:ext cx="3790950" cy="4351338"/>
          </a:xfrm>
        </p:spPr>
        <p:txBody>
          <a:bodyPr/>
          <a:lstStyle/>
          <a:p>
            <a:r>
              <a:rPr lang="en-US" dirty="0"/>
              <a:t>The </a:t>
            </a:r>
            <a:r>
              <a:rPr lang="en-US" dirty="0" err="1"/>
              <a:t>Rstudio</a:t>
            </a:r>
            <a:r>
              <a:rPr lang="en-US" dirty="0"/>
              <a:t> website includes a </a:t>
            </a:r>
            <a:r>
              <a:rPr lang="en-US" dirty="0" err="1"/>
              <a:t>knitR</a:t>
            </a:r>
            <a:r>
              <a:rPr lang="en-US" dirty="0"/>
              <a:t> cheat sheet</a:t>
            </a:r>
          </a:p>
          <a:p>
            <a:pPr lvl="1"/>
            <a:r>
              <a:rPr lang="en-US" dirty="0">
                <a:hlinkClick r:id="rId2"/>
              </a:rPr>
              <a:t>https://www.rstudio.com/wp-content/uploads/2015/02/rmarkdown-cheatsheet.pdf</a:t>
            </a:r>
            <a:endParaRPr lang="en-US" dirty="0"/>
          </a:p>
          <a:p>
            <a:r>
              <a:rPr lang="en-US" dirty="0"/>
              <a:t>Here is some tidbits pulled from that site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149" y="1479538"/>
            <a:ext cx="7028299" cy="4697425"/>
          </a:xfrm>
          <a:prstGeom prst="rect">
            <a:avLst/>
          </a:prstGeom>
        </p:spPr>
      </p:pic>
    </p:spTree>
    <p:extLst>
      <p:ext uri="{BB962C8B-B14F-4D97-AF65-F5344CB8AC3E}">
        <p14:creationId xmlns:p14="http://schemas.microsoft.com/office/powerpoint/2010/main" val="77581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code</a:t>
            </a:r>
          </a:p>
        </p:txBody>
      </p:sp>
      <p:sp>
        <p:nvSpPr>
          <p:cNvPr id="3" name="Content Placeholder 2"/>
          <p:cNvSpPr>
            <a:spLocks noGrp="1"/>
          </p:cNvSpPr>
          <p:nvPr>
            <p:ph idx="1"/>
          </p:nvPr>
        </p:nvSpPr>
        <p:spPr/>
        <p:txBody>
          <a:bodyPr/>
          <a:lstStyle/>
          <a:p>
            <a:r>
              <a:rPr lang="en-US" dirty="0"/>
              <a:t>Code is inserted into your markdown documents in the form of “chunks”</a:t>
            </a:r>
          </a:p>
          <a:p>
            <a:r>
              <a:rPr lang="en-US" dirty="0"/>
              <a:t>Inline code chunks are put between single back-ticks: `code`</a:t>
            </a:r>
          </a:p>
          <a:p>
            <a:pPr lvl="1"/>
            <a:r>
              <a:rPr lang="en-US" dirty="0"/>
              <a:t>Based upon the concepts of reproducible data, writing something like: “There are 163 individuals is poor coding, because while there may be 163 individuals today, what will there be when you, or someone else, tries to reproduce your results?</a:t>
            </a:r>
          </a:p>
          <a:p>
            <a:pPr lvl="1"/>
            <a:r>
              <a:rPr lang="en-US" dirty="0"/>
              <a:t>Instead:  “There are `r </a:t>
            </a:r>
            <a:r>
              <a:rPr lang="en-US" dirty="0" err="1"/>
              <a:t>nrow</a:t>
            </a:r>
            <a:r>
              <a:rPr lang="en-US" dirty="0"/>
              <a:t>(</a:t>
            </a:r>
            <a:r>
              <a:rPr lang="en-US" dirty="0" err="1"/>
              <a:t>my_data</a:t>
            </a:r>
            <a:r>
              <a:rPr lang="en-US" dirty="0"/>
              <a:t>)` individuals”</a:t>
            </a:r>
          </a:p>
          <a:p>
            <a:pPr lvl="1"/>
            <a:r>
              <a:rPr lang="en-US" dirty="0"/>
              <a:t>Never break an inline chunk across lines</a:t>
            </a:r>
          </a:p>
          <a:p>
            <a:endParaRPr lang="en-US" dirty="0"/>
          </a:p>
          <a:p>
            <a:endParaRPr lang="en-US" dirty="0"/>
          </a:p>
        </p:txBody>
      </p:sp>
    </p:spTree>
    <p:extLst>
      <p:ext uri="{BB962C8B-B14F-4D97-AF65-F5344CB8AC3E}">
        <p14:creationId xmlns:p14="http://schemas.microsoft.com/office/powerpoint/2010/main" val="1780728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code</a:t>
            </a:r>
          </a:p>
        </p:txBody>
      </p:sp>
      <p:sp>
        <p:nvSpPr>
          <p:cNvPr id="3" name="Content Placeholder 2"/>
          <p:cNvSpPr>
            <a:spLocks noGrp="1"/>
          </p:cNvSpPr>
          <p:nvPr>
            <p:ph idx="1"/>
          </p:nvPr>
        </p:nvSpPr>
        <p:spPr/>
        <p:txBody>
          <a:bodyPr/>
          <a:lstStyle/>
          <a:p>
            <a:r>
              <a:rPr lang="en-US" dirty="0"/>
              <a:t>Larger chunks are added in multiple lines between three </a:t>
            </a:r>
            <a:r>
              <a:rPr lang="en-US" dirty="0" err="1"/>
              <a:t>backticks</a:t>
            </a:r>
            <a:endParaRPr lang="en-US" dirty="0"/>
          </a:p>
          <a:p>
            <a:r>
              <a:rPr lang="en-US" dirty="0"/>
              <a:t>The examples on the following pages are from </a:t>
            </a:r>
            <a:r>
              <a:rPr lang="en-US" dirty="0" err="1"/>
              <a:t>knitr</a:t>
            </a:r>
            <a:r>
              <a:rPr lang="en-US" dirty="0"/>
              <a:t> in a </a:t>
            </a:r>
            <a:r>
              <a:rPr lang="en-US" dirty="0" err="1"/>
              <a:t>knutshell</a:t>
            </a:r>
            <a:r>
              <a:rPr lang="en-US" dirty="0"/>
              <a:t> by Karl Broman</a:t>
            </a:r>
          </a:p>
          <a:p>
            <a:pPr lvl="1"/>
            <a:r>
              <a:rPr lang="en-US" dirty="0">
                <a:hlinkClick r:id="rId2"/>
              </a:rPr>
              <a:t>http://kbroman.org/knitr_knutshell/pages/overview.html</a:t>
            </a:r>
            <a:endParaRPr lang="en-US" dirty="0"/>
          </a:p>
          <a:p>
            <a:pPr marL="457200" lvl="1"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862" y="3727450"/>
            <a:ext cx="3946138" cy="1892300"/>
          </a:xfrm>
          <a:prstGeom prst="rect">
            <a:avLst/>
          </a:prstGeom>
        </p:spPr>
      </p:pic>
      <p:sp>
        <p:nvSpPr>
          <p:cNvPr id="5" name="TextBox 4"/>
          <p:cNvSpPr txBox="1"/>
          <p:nvPr/>
        </p:nvSpPr>
        <p:spPr>
          <a:xfrm>
            <a:off x="5619750" y="3727450"/>
            <a:ext cx="4781550" cy="2031325"/>
          </a:xfrm>
          <a:prstGeom prst="rect">
            <a:avLst/>
          </a:prstGeom>
          <a:noFill/>
        </p:spPr>
        <p:txBody>
          <a:bodyPr wrap="square" rtlCol="0">
            <a:spAutoFit/>
          </a:bodyPr>
          <a:lstStyle/>
          <a:p>
            <a:r>
              <a:rPr lang="en-US" dirty="0"/>
              <a:t>In this example, the three </a:t>
            </a:r>
            <a:r>
              <a:rPr lang="en-US" dirty="0" err="1"/>
              <a:t>backticks</a:t>
            </a:r>
            <a:r>
              <a:rPr lang="en-US" dirty="0"/>
              <a:t> indicate the beginning of a chunk, inside the brackets we announce that we’re using R and give this a name</a:t>
            </a:r>
          </a:p>
          <a:p>
            <a:endParaRPr lang="en-US" dirty="0"/>
          </a:p>
          <a:p>
            <a:r>
              <a:rPr lang="en-US" dirty="0"/>
              <a:t>That is followed by some R code, and closed with the three </a:t>
            </a:r>
            <a:r>
              <a:rPr lang="en-US" dirty="0" err="1"/>
              <a:t>backticks</a:t>
            </a:r>
            <a:endParaRPr lang="en-US" dirty="0"/>
          </a:p>
        </p:txBody>
      </p:sp>
    </p:spTree>
    <p:extLst>
      <p:ext uri="{BB962C8B-B14F-4D97-AF65-F5344CB8AC3E}">
        <p14:creationId xmlns:p14="http://schemas.microsoft.com/office/powerpoint/2010/main" val="136803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18351-8EE2-8246-ADA5-2BA172A81765}"/>
              </a:ext>
            </a:extLst>
          </p:cNvPr>
          <p:cNvSpPr>
            <a:spLocks noGrp="1"/>
          </p:cNvSpPr>
          <p:nvPr>
            <p:ph type="title"/>
          </p:nvPr>
        </p:nvSpPr>
        <p:spPr/>
        <p:txBody>
          <a:bodyPr/>
          <a:lstStyle/>
          <a:p>
            <a:r>
              <a:rPr lang="en-US" dirty="0" err="1"/>
              <a:t>LaTeX</a:t>
            </a:r>
            <a:r>
              <a:rPr lang="en-US" dirty="0"/>
              <a:t> – A document preparation system</a:t>
            </a:r>
          </a:p>
        </p:txBody>
      </p:sp>
      <p:sp>
        <p:nvSpPr>
          <p:cNvPr id="3" name="Content Placeholder 2">
            <a:extLst>
              <a:ext uri="{FF2B5EF4-FFF2-40B4-BE49-F238E27FC236}">
                <a16:creationId xmlns:a16="http://schemas.microsoft.com/office/drawing/2014/main" id="{38B5D12B-1A04-9F42-964F-60BC2B4231D7}"/>
              </a:ext>
            </a:extLst>
          </p:cNvPr>
          <p:cNvSpPr>
            <a:spLocks noGrp="1"/>
          </p:cNvSpPr>
          <p:nvPr>
            <p:ph idx="1"/>
          </p:nvPr>
        </p:nvSpPr>
        <p:spPr/>
        <p:txBody>
          <a:bodyPr/>
          <a:lstStyle/>
          <a:p>
            <a:r>
              <a:rPr lang="en-US" dirty="0" err="1"/>
              <a:t>LaTeX</a:t>
            </a:r>
            <a:r>
              <a:rPr lang="en-US" dirty="0"/>
              <a:t> is a high-quality typesetting system; it includes features designed for the production of technical and scientific documentation. </a:t>
            </a:r>
            <a:r>
              <a:rPr lang="en-US" dirty="0" err="1"/>
              <a:t>LaTeX</a:t>
            </a:r>
            <a:r>
              <a:rPr lang="en-US" dirty="0"/>
              <a:t> is the de facto standard for the communication and publication of scientific documents. </a:t>
            </a:r>
            <a:r>
              <a:rPr lang="en-US" dirty="0" err="1"/>
              <a:t>LaTeX</a:t>
            </a:r>
            <a:r>
              <a:rPr lang="en-US" dirty="0"/>
              <a:t> is available as </a:t>
            </a:r>
            <a:r>
              <a:rPr lang="en-US" dirty="0">
                <a:hlinkClick r:id="rId2"/>
              </a:rPr>
              <a:t>free software</a:t>
            </a:r>
            <a:r>
              <a:rPr lang="en-US" dirty="0"/>
              <a:t>.</a:t>
            </a:r>
          </a:p>
          <a:p>
            <a:r>
              <a:rPr lang="en-US" dirty="0"/>
              <a:t>Install the </a:t>
            </a:r>
            <a:r>
              <a:rPr lang="en-US" dirty="0" err="1"/>
              <a:t>TinyTex</a:t>
            </a:r>
            <a:r>
              <a:rPr lang="en-US" dirty="0"/>
              <a:t> </a:t>
            </a:r>
            <a:r>
              <a:rPr lang="en-US"/>
              <a:t>version of LaTeX </a:t>
            </a:r>
            <a:r>
              <a:rPr lang="en-US" dirty="0"/>
              <a:t>FIRST, before doing any other installs for this project.</a:t>
            </a:r>
          </a:p>
          <a:p>
            <a:r>
              <a:rPr lang="en-US" dirty="0"/>
              <a:t>You will not have to interact directly with </a:t>
            </a:r>
            <a:r>
              <a:rPr lang="en-US" dirty="0" err="1"/>
              <a:t>LaTex</a:t>
            </a:r>
            <a:r>
              <a:rPr lang="en-US" dirty="0"/>
              <a:t>, but it must be installed for </a:t>
            </a:r>
            <a:r>
              <a:rPr lang="en-US" dirty="0" err="1"/>
              <a:t>RMarkdown</a:t>
            </a:r>
            <a:r>
              <a:rPr lang="en-US" dirty="0"/>
              <a:t> to find.</a:t>
            </a:r>
          </a:p>
          <a:p>
            <a:r>
              <a:rPr lang="en-US" dirty="0"/>
              <a:t>Use: &gt; </a:t>
            </a:r>
            <a:r>
              <a:rPr lang="en-US" dirty="0" err="1"/>
              <a:t>install.packages</a:t>
            </a:r>
            <a:r>
              <a:rPr lang="en-US" dirty="0"/>
              <a:t>("</a:t>
            </a:r>
            <a:r>
              <a:rPr lang="en-US" dirty="0" err="1"/>
              <a:t>tinytex</a:t>
            </a:r>
            <a:r>
              <a:rPr lang="en-US" dirty="0"/>
              <a:t>")</a:t>
            </a:r>
          </a:p>
        </p:txBody>
      </p:sp>
    </p:spTree>
    <p:extLst>
      <p:ext uri="{BB962C8B-B14F-4D97-AF65-F5344CB8AC3E}">
        <p14:creationId xmlns:p14="http://schemas.microsoft.com/office/powerpoint/2010/main" val="2011424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342900"/>
            <a:ext cx="2806700" cy="1358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2228850"/>
            <a:ext cx="3238500" cy="13589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5289550"/>
            <a:ext cx="6299200" cy="11811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200" y="4038600"/>
            <a:ext cx="4292600" cy="800100"/>
          </a:xfrm>
          <a:prstGeom prst="rect">
            <a:avLst/>
          </a:prstGeom>
        </p:spPr>
      </p:pic>
      <p:sp>
        <p:nvSpPr>
          <p:cNvPr id="6" name="TextBox 5"/>
          <p:cNvSpPr txBox="1"/>
          <p:nvPr/>
        </p:nvSpPr>
        <p:spPr>
          <a:xfrm>
            <a:off x="6883400" y="342900"/>
            <a:ext cx="4489450" cy="6186309"/>
          </a:xfrm>
          <a:prstGeom prst="rect">
            <a:avLst/>
          </a:prstGeom>
          <a:noFill/>
        </p:spPr>
        <p:txBody>
          <a:bodyPr wrap="square" rtlCol="0">
            <a:spAutoFit/>
          </a:bodyPr>
          <a:lstStyle/>
          <a:p>
            <a:r>
              <a:rPr lang="en-US" dirty="0"/>
              <a:t>This first example shows how to display the output of your code without echoing the code to the screen.</a:t>
            </a:r>
          </a:p>
          <a:p>
            <a:endParaRPr lang="en-US" dirty="0"/>
          </a:p>
          <a:p>
            <a:endParaRPr lang="en-US" dirty="0"/>
          </a:p>
          <a:p>
            <a:endParaRPr lang="en-US" dirty="0"/>
          </a:p>
          <a:p>
            <a:r>
              <a:rPr lang="en-US" dirty="0"/>
              <a:t>The opposite example, you want to display your code but not print out the results. Great for collaborative writing.</a:t>
            </a:r>
          </a:p>
          <a:p>
            <a:endParaRPr lang="en-US" dirty="0"/>
          </a:p>
          <a:p>
            <a:endParaRPr lang="en-US" dirty="0"/>
          </a:p>
          <a:p>
            <a:endParaRPr lang="en-US" dirty="0"/>
          </a:p>
          <a:p>
            <a:r>
              <a:rPr lang="en-US" dirty="0"/>
              <a:t>Here’s a simple diagram</a:t>
            </a:r>
          </a:p>
          <a:p>
            <a:endParaRPr lang="en-US" dirty="0"/>
          </a:p>
          <a:p>
            <a:r>
              <a:rPr lang="en-US" dirty="0"/>
              <a:t>Finally, it is often useful to set global options. If you want the same settings used throughout your document, set them once at the beginning. This is good programming practice in any language. This allows you to set all the outputs to “hide” during collaboration, then reset them them to show at publication time with only one change!</a:t>
            </a:r>
          </a:p>
        </p:txBody>
      </p:sp>
    </p:spTree>
    <p:extLst>
      <p:ext uri="{BB962C8B-B14F-4D97-AF65-F5344CB8AC3E}">
        <p14:creationId xmlns:p14="http://schemas.microsoft.com/office/powerpoint/2010/main" val="1522638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literate programming and reproducible research readings</a:t>
            </a:r>
          </a:p>
        </p:txBody>
      </p:sp>
      <p:sp>
        <p:nvSpPr>
          <p:cNvPr id="3" name="Content Placeholder 2"/>
          <p:cNvSpPr>
            <a:spLocks noGrp="1"/>
          </p:cNvSpPr>
          <p:nvPr>
            <p:ph idx="1"/>
          </p:nvPr>
        </p:nvSpPr>
        <p:spPr/>
        <p:txBody>
          <a:bodyPr/>
          <a:lstStyle/>
          <a:p>
            <a:r>
              <a:rPr lang="en-US" dirty="0">
                <a:hlinkClick r:id="rId2"/>
              </a:rPr>
              <a:t>http://www.literateprogramming.com/knuthweb.pdf</a:t>
            </a:r>
            <a:endParaRPr lang="en-US" dirty="0"/>
          </a:p>
          <a:p>
            <a:r>
              <a:rPr lang="en-US" dirty="0">
                <a:hlinkClick r:id="rId3"/>
              </a:rPr>
              <a:t>http://akkartik.name/post/literate-programming</a:t>
            </a:r>
            <a:endParaRPr lang="en-US" dirty="0"/>
          </a:p>
          <a:p>
            <a:r>
              <a:rPr lang="en-US" dirty="0">
                <a:hlinkClick r:id="rId4"/>
              </a:rPr>
              <a:t>https://cran.r-project.org/web/views/ReproducibleResearch.html</a:t>
            </a:r>
            <a:endParaRPr lang="en-US" dirty="0"/>
          </a:p>
          <a:p>
            <a:r>
              <a:rPr lang="en-US" dirty="0">
                <a:hlinkClick r:id="rId5"/>
              </a:rPr>
              <a:t>http://kbroman.org/steps2rr/</a:t>
            </a:r>
            <a:endParaRPr lang="en-US" dirty="0"/>
          </a:p>
          <a:p>
            <a:endParaRPr lang="en-US" dirty="0"/>
          </a:p>
          <a:p>
            <a:endParaRPr lang="en-US" dirty="0"/>
          </a:p>
        </p:txBody>
      </p:sp>
    </p:spTree>
    <p:extLst>
      <p:ext uri="{BB962C8B-B14F-4D97-AF65-F5344CB8AC3E}">
        <p14:creationId xmlns:p14="http://schemas.microsoft.com/office/powerpoint/2010/main" val="1518735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a:extLst>
              <a:ext uri="{FF2B5EF4-FFF2-40B4-BE49-F238E27FC236}">
                <a16:creationId xmlns:a16="http://schemas.microsoft.com/office/drawing/2014/main" id="{92886017-2F47-C74C-9731-82EDBD4684E2}"/>
              </a:ext>
            </a:extLst>
          </p:cNvPr>
          <p:cNvSpPr>
            <a:spLocks noGrp="1" noChangeArrowheads="1"/>
          </p:cNvSpPr>
          <p:nvPr>
            <p:ph type="title"/>
          </p:nvPr>
        </p:nvSpPr>
        <p:spPr/>
        <p:txBody>
          <a:bodyPr/>
          <a:lstStyle/>
          <a:p>
            <a:pPr eaLnBrk="1" hangingPunct="1"/>
            <a:r>
              <a:rPr lang="en-US" altLang="en-US"/>
              <a:t>APA style is hard</a:t>
            </a:r>
          </a:p>
        </p:txBody>
      </p:sp>
      <p:sp>
        <p:nvSpPr>
          <p:cNvPr id="95234" name="Content Placeholder 2">
            <a:extLst>
              <a:ext uri="{FF2B5EF4-FFF2-40B4-BE49-F238E27FC236}">
                <a16:creationId xmlns:a16="http://schemas.microsoft.com/office/drawing/2014/main" id="{52F9A5DC-8975-7848-87A7-E05372FEB2FB}"/>
              </a:ext>
            </a:extLst>
          </p:cNvPr>
          <p:cNvSpPr>
            <a:spLocks noGrp="1" noChangeArrowheads="1"/>
          </p:cNvSpPr>
          <p:nvPr>
            <p:ph idx="1"/>
          </p:nvPr>
        </p:nvSpPr>
        <p:spPr/>
        <p:txBody>
          <a:bodyPr/>
          <a:lstStyle/>
          <a:p>
            <a:pPr eaLnBrk="1" hangingPunct="1"/>
            <a:r>
              <a:rPr lang="en-US" altLang="en-US"/>
              <a:t>Errors are rampant. </a:t>
            </a:r>
          </a:p>
          <a:p>
            <a:pPr eaLnBrk="1" hangingPunct="1"/>
            <a:r>
              <a:rPr lang="en-US" altLang="en-US"/>
              <a:t>The most common errors are:</a:t>
            </a:r>
          </a:p>
          <a:p>
            <a:pPr lvl="1" eaLnBrk="1" hangingPunct="1"/>
            <a:r>
              <a:rPr lang="en-US" altLang="en-US"/>
              <a:t>missing or incorrect running head (86.3%)</a:t>
            </a:r>
          </a:p>
          <a:p>
            <a:pPr lvl="1" eaLnBrk="1" hangingPunct="1"/>
            <a:r>
              <a:rPr lang="en-US" altLang="en-US"/>
              <a:t>errors with in-text citations (84.0%)</a:t>
            </a:r>
          </a:p>
          <a:p>
            <a:pPr lvl="1" eaLnBrk="1" hangingPunct="1"/>
            <a:r>
              <a:rPr lang="en-US" altLang="en-US"/>
              <a:t>missing or incorrectly formatted page numbers (75.0%)</a:t>
            </a:r>
          </a:p>
          <a:p>
            <a:pPr lvl="1" eaLnBrk="1" hangingPunct="1"/>
            <a:r>
              <a:rPr lang="en-US" altLang="en-US"/>
              <a:t>incorrect margins *52.2%)</a:t>
            </a:r>
          </a:p>
          <a:p>
            <a:pPr lvl="1" eaLnBrk="1" hangingPunct="1"/>
            <a:r>
              <a:rPr lang="en-US" altLang="en-US"/>
              <a:t>indentation of the first line of each paragraph (43.1%)</a:t>
            </a:r>
          </a:p>
          <a:p>
            <a:pPr eaLnBrk="1" hangingPunct="1"/>
            <a:r>
              <a:rPr lang="en-US" altLang="en-US"/>
              <a:t>Life is too short for memorizing APA style!</a:t>
            </a:r>
          </a:p>
        </p:txBody>
      </p:sp>
    </p:spTree>
    <p:extLst>
      <p:ext uri="{BB962C8B-B14F-4D97-AF65-F5344CB8AC3E}">
        <p14:creationId xmlns:p14="http://schemas.microsoft.com/office/powerpoint/2010/main" val="1459189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04779FE8-4368-B249-900A-DC3C995D057E}"/>
              </a:ext>
            </a:extLst>
          </p:cNvPr>
          <p:cNvSpPr>
            <a:spLocks noGrp="1" noChangeArrowheads="1"/>
          </p:cNvSpPr>
          <p:nvPr>
            <p:ph type="title"/>
          </p:nvPr>
        </p:nvSpPr>
        <p:spPr/>
        <p:txBody>
          <a:bodyPr/>
          <a:lstStyle/>
          <a:p>
            <a:pPr eaLnBrk="1" hangingPunct="1"/>
            <a:r>
              <a:rPr lang="en-US" altLang="en-US"/>
              <a:t>Templates</a:t>
            </a:r>
          </a:p>
        </p:txBody>
      </p:sp>
      <p:sp>
        <p:nvSpPr>
          <p:cNvPr id="96258" name="Content Placeholder 2">
            <a:extLst>
              <a:ext uri="{FF2B5EF4-FFF2-40B4-BE49-F238E27FC236}">
                <a16:creationId xmlns:a16="http://schemas.microsoft.com/office/drawing/2014/main" id="{93FD983C-DACB-0C49-A82B-7AE6EC24F745}"/>
              </a:ext>
            </a:extLst>
          </p:cNvPr>
          <p:cNvSpPr>
            <a:spLocks noGrp="1" noChangeArrowheads="1"/>
          </p:cNvSpPr>
          <p:nvPr>
            <p:ph idx="1"/>
          </p:nvPr>
        </p:nvSpPr>
        <p:spPr/>
        <p:txBody>
          <a:bodyPr/>
          <a:lstStyle/>
          <a:p>
            <a:pPr eaLnBrk="1" hangingPunct="1"/>
            <a:r>
              <a:rPr lang="en-US" altLang="en-US"/>
              <a:t>Templates can help you, provided you understand the basics</a:t>
            </a:r>
          </a:p>
          <a:p>
            <a:pPr eaLnBrk="1" hangingPunct="1"/>
            <a:r>
              <a:rPr lang="en-US" altLang="en-US"/>
              <a:t>Word has a usable template</a:t>
            </a:r>
          </a:p>
          <a:p>
            <a:pPr eaLnBrk="1" hangingPunct="1"/>
            <a:r>
              <a:rPr lang="en-US" altLang="en-US"/>
              <a:t>However, as we are using R for our statistics, and have already started using R markdown to create documents, a template that works with knitR would be useful</a:t>
            </a:r>
          </a:p>
          <a:p>
            <a:pPr eaLnBrk="1" hangingPunct="1"/>
            <a:r>
              <a:rPr lang="en-US" altLang="en-US"/>
              <a:t>That template is papaja</a:t>
            </a:r>
          </a:p>
          <a:p>
            <a:pPr eaLnBrk="1" hangingPunct="1"/>
            <a:r>
              <a:rPr lang="en-US" altLang="en-US"/>
              <a:t>papaja has other templates as well, but we will concentrate on APA</a:t>
            </a:r>
          </a:p>
          <a:p>
            <a:pPr lvl="1" eaLnBrk="1" hangingPunct="1"/>
            <a:endParaRPr lang="en-US" altLang="en-US"/>
          </a:p>
        </p:txBody>
      </p:sp>
    </p:spTree>
    <p:extLst>
      <p:ext uri="{BB962C8B-B14F-4D97-AF65-F5344CB8AC3E}">
        <p14:creationId xmlns:p14="http://schemas.microsoft.com/office/powerpoint/2010/main" val="241152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A6CC8607-AAE9-1241-B23B-13B2C343D6B4}"/>
              </a:ext>
            </a:extLst>
          </p:cNvPr>
          <p:cNvSpPr>
            <a:spLocks noGrp="1" noChangeArrowheads="1"/>
          </p:cNvSpPr>
          <p:nvPr>
            <p:ph type="title"/>
          </p:nvPr>
        </p:nvSpPr>
        <p:spPr/>
        <p:txBody>
          <a:bodyPr/>
          <a:lstStyle/>
          <a:p>
            <a:pPr eaLnBrk="1" hangingPunct="1"/>
            <a:r>
              <a:rPr lang="en-US" altLang="en-US"/>
              <a:t>Installing papaja</a:t>
            </a:r>
          </a:p>
        </p:txBody>
      </p:sp>
      <p:sp>
        <p:nvSpPr>
          <p:cNvPr id="97282" name="Content Placeholder 2">
            <a:extLst>
              <a:ext uri="{FF2B5EF4-FFF2-40B4-BE49-F238E27FC236}">
                <a16:creationId xmlns:a16="http://schemas.microsoft.com/office/drawing/2014/main" id="{22D50E07-AF48-0149-856D-405DD555F431}"/>
              </a:ext>
            </a:extLst>
          </p:cNvPr>
          <p:cNvSpPr>
            <a:spLocks noGrp="1" noChangeArrowheads="1"/>
          </p:cNvSpPr>
          <p:nvPr>
            <p:ph idx="1"/>
          </p:nvPr>
        </p:nvSpPr>
        <p:spPr/>
        <p:txBody>
          <a:bodyPr/>
          <a:lstStyle/>
          <a:p>
            <a:pPr eaLnBrk="1" hangingPunct="1"/>
            <a:r>
              <a:rPr lang="en-US" altLang="en-US"/>
              <a:t>This is going to take a little patience, possibly a little googling, and possibly help from your peers. Don’t give up.</a:t>
            </a:r>
          </a:p>
          <a:p>
            <a:pPr eaLnBrk="1" hangingPunct="1"/>
            <a:r>
              <a:rPr lang="en-US" altLang="en-US"/>
              <a:t>Start by updating your installation of R, Rstudio, and your version of LaTeX. Don’t skip this step. You must install the FULL version of TeX, not an abbreviated version. </a:t>
            </a:r>
          </a:p>
        </p:txBody>
      </p:sp>
    </p:spTree>
    <p:extLst>
      <p:ext uri="{BB962C8B-B14F-4D97-AF65-F5344CB8AC3E}">
        <p14:creationId xmlns:p14="http://schemas.microsoft.com/office/powerpoint/2010/main" val="121146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02782B76-52B9-ED45-8537-F9B4D716C057}"/>
              </a:ext>
            </a:extLst>
          </p:cNvPr>
          <p:cNvSpPr>
            <a:spLocks noGrp="1" noChangeArrowheads="1"/>
          </p:cNvSpPr>
          <p:nvPr>
            <p:ph type="title"/>
          </p:nvPr>
        </p:nvSpPr>
        <p:spPr/>
        <p:txBody>
          <a:bodyPr/>
          <a:lstStyle/>
          <a:p>
            <a:pPr eaLnBrk="1" hangingPunct="1"/>
            <a:r>
              <a:rPr lang="en-US" altLang="en-US"/>
              <a:t>Installing papaja</a:t>
            </a:r>
          </a:p>
        </p:txBody>
      </p:sp>
      <p:sp>
        <p:nvSpPr>
          <p:cNvPr id="98306" name="Content Placeholder 2">
            <a:extLst>
              <a:ext uri="{FF2B5EF4-FFF2-40B4-BE49-F238E27FC236}">
                <a16:creationId xmlns:a16="http://schemas.microsoft.com/office/drawing/2014/main" id="{BF8A1654-0639-AC41-82EA-7B4556C2B057}"/>
              </a:ext>
            </a:extLst>
          </p:cNvPr>
          <p:cNvSpPr>
            <a:spLocks noGrp="1" noChangeArrowheads="1"/>
          </p:cNvSpPr>
          <p:nvPr>
            <p:ph idx="1"/>
          </p:nvPr>
        </p:nvSpPr>
        <p:spPr/>
        <p:txBody>
          <a:bodyPr/>
          <a:lstStyle/>
          <a:p>
            <a:pPr eaLnBrk="1" hangingPunct="1"/>
            <a:r>
              <a:rPr lang="en-US" altLang="en-US"/>
              <a:t>This is going to take a little patience, possibly a little googling, and possibly help from your peers. Don’t give up.</a:t>
            </a:r>
          </a:p>
          <a:p>
            <a:pPr eaLnBrk="1" hangingPunct="1"/>
            <a:r>
              <a:rPr lang="en-US" altLang="en-US"/>
              <a:t>Start by updating your installation of R, Rstudio, and your version of LaTeX. Don’t skip this step. You must install the FULL version of TeX, not an abbreviated version. </a:t>
            </a:r>
          </a:p>
          <a:p>
            <a:pPr eaLnBrk="1" hangingPunct="1"/>
            <a:endParaRPr lang="en-US" altLang="en-US"/>
          </a:p>
          <a:p>
            <a:pPr eaLnBrk="1" hangingPunct="1"/>
            <a:r>
              <a:rPr lang="en-US" altLang="en-US"/>
              <a:t>No, seriously. I’m not kidding. Do NOT skip this step! Go update everything and make sure you have the full version of LaTeX. The odds of getting errors is VERY HIGH if you don’t. And the errors will be difficult and incomprehensible. </a:t>
            </a:r>
          </a:p>
        </p:txBody>
      </p:sp>
    </p:spTree>
    <p:extLst>
      <p:ext uri="{BB962C8B-B14F-4D97-AF65-F5344CB8AC3E}">
        <p14:creationId xmlns:p14="http://schemas.microsoft.com/office/powerpoint/2010/main" val="1269829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a:extLst>
              <a:ext uri="{FF2B5EF4-FFF2-40B4-BE49-F238E27FC236}">
                <a16:creationId xmlns:a16="http://schemas.microsoft.com/office/drawing/2014/main" id="{7F0625F7-91DE-8E48-8C53-FC9B2CF64E8F}"/>
              </a:ext>
            </a:extLst>
          </p:cNvPr>
          <p:cNvSpPr>
            <a:spLocks noGrp="1" noChangeArrowheads="1"/>
          </p:cNvSpPr>
          <p:nvPr>
            <p:ph type="title"/>
          </p:nvPr>
        </p:nvSpPr>
        <p:spPr/>
        <p:txBody>
          <a:bodyPr/>
          <a:lstStyle/>
          <a:p>
            <a:pPr eaLnBrk="1" hangingPunct="1"/>
            <a:r>
              <a:rPr lang="en-US" altLang="en-US"/>
              <a:t>Installation</a:t>
            </a:r>
          </a:p>
        </p:txBody>
      </p:sp>
      <p:sp>
        <p:nvSpPr>
          <p:cNvPr id="3" name="Content Placeholder 2">
            <a:extLst>
              <a:ext uri="{FF2B5EF4-FFF2-40B4-BE49-F238E27FC236}">
                <a16:creationId xmlns:a16="http://schemas.microsoft.com/office/drawing/2014/main" id="{E85F30C5-AABF-1545-A6BA-3EA7100906A6}"/>
              </a:ext>
            </a:extLst>
          </p:cNvPr>
          <p:cNvSpPr>
            <a:spLocks noGrp="1"/>
          </p:cNvSpPr>
          <p:nvPr>
            <p:ph idx="1"/>
          </p:nvPr>
        </p:nvSpPr>
        <p:spPr/>
        <p:txBody>
          <a:bodyPr rtlCol="0">
            <a:normAutofit/>
          </a:bodyPr>
          <a:lstStyle/>
          <a:p>
            <a:pPr eaLnBrk="1" fontAlgn="auto" hangingPunct="1">
              <a:spcAft>
                <a:spcPts val="0"/>
              </a:spcAft>
              <a:buFont typeface="Arial"/>
              <a:buChar char="•"/>
              <a:defRPr/>
            </a:pPr>
            <a:r>
              <a:rPr lang="en-US" dirty="0"/>
              <a:t>The following represents the most successful installation procedure I’ve seen:</a:t>
            </a:r>
          </a:p>
          <a:p>
            <a:pPr eaLnBrk="1" fontAlgn="auto" hangingPunct="1">
              <a:spcAft>
                <a:spcPts val="0"/>
              </a:spcAft>
              <a:buFont typeface="Arial"/>
              <a:buChar char="•"/>
              <a:defRPr/>
            </a:pPr>
            <a:endParaRPr lang="en-US" dirty="0"/>
          </a:p>
          <a:p>
            <a:pPr marL="0" indent="0" eaLnBrk="1" fontAlgn="auto" hangingPunct="1">
              <a:spcAft>
                <a:spcPts val="0"/>
              </a:spcAft>
              <a:buFont typeface="Arial"/>
              <a:buNone/>
              <a:defRPr/>
            </a:pPr>
            <a:r>
              <a:rPr lang="en-US" dirty="0"/>
              <a:t>&gt; </a:t>
            </a:r>
            <a:r>
              <a:rPr lang="en-US" dirty="0" err="1"/>
              <a:t>install.packages</a:t>
            </a:r>
            <a:r>
              <a:rPr lang="en-US" dirty="0"/>
              <a:t>(c('</a:t>
            </a:r>
            <a:r>
              <a:rPr lang="en-US" dirty="0" err="1"/>
              <a:t>devtools</a:t>
            </a:r>
            <a:r>
              <a:rPr lang="en-US" dirty="0"/>
              <a:t>', 'curl'))</a:t>
            </a:r>
          </a:p>
          <a:p>
            <a:pPr marL="0" indent="0" eaLnBrk="1" fontAlgn="auto" hangingPunct="1">
              <a:spcAft>
                <a:spcPts val="0"/>
              </a:spcAft>
              <a:buFont typeface="Arial"/>
              <a:buNone/>
              <a:defRPr/>
            </a:pPr>
            <a:r>
              <a:rPr lang="en-US" dirty="0"/>
              <a:t>&gt; </a:t>
            </a:r>
            <a:r>
              <a:rPr lang="en-US" dirty="0" err="1"/>
              <a:t>devtools</a:t>
            </a:r>
            <a:r>
              <a:rPr lang="en-US" dirty="0"/>
              <a:t>::</a:t>
            </a:r>
            <a:r>
              <a:rPr lang="en-US" dirty="0" err="1"/>
              <a:t>install_github</a:t>
            </a:r>
            <a:r>
              <a:rPr lang="en-US" dirty="0"/>
              <a:t>("</a:t>
            </a:r>
            <a:r>
              <a:rPr lang="en-US" dirty="0" err="1"/>
              <a:t>crsh</a:t>
            </a:r>
            <a:r>
              <a:rPr lang="en-US" dirty="0"/>
              <a:t>/</a:t>
            </a:r>
            <a:r>
              <a:rPr lang="en-US" dirty="0" err="1"/>
              <a:t>papaja</a:t>
            </a:r>
            <a:r>
              <a:rPr lang="en-US" dirty="0"/>
              <a:t>")</a:t>
            </a:r>
          </a:p>
          <a:p>
            <a:pPr marL="0" indent="0" eaLnBrk="1" fontAlgn="auto" hangingPunct="1">
              <a:spcAft>
                <a:spcPts val="0"/>
              </a:spcAft>
              <a:buFont typeface="Arial"/>
              <a:buNone/>
              <a:defRPr/>
            </a:pPr>
            <a:endParaRPr lang="en-US" dirty="0"/>
          </a:p>
          <a:p>
            <a:pPr marL="0" indent="0" eaLnBrk="1" fontAlgn="auto" hangingPunct="1">
              <a:spcAft>
                <a:spcPts val="0"/>
              </a:spcAft>
              <a:buFont typeface="Arial"/>
              <a:buNone/>
              <a:defRPr/>
            </a:pPr>
            <a:r>
              <a:rPr lang="en-US" dirty="0"/>
              <a:t>On my Mac I ran into a licensing issue, and had to go to the command line to run:</a:t>
            </a:r>
          </a:p>
          <a:p>
            <a:pPr marL="0" indent="0" eaLnBrk="1" fontAlgn="auto" hangingPunct="1">
              <a:spcAft>
                <a:spcPts val="0"/>
              </a:spcAft>
              <a:buFont typeface="Arial"/>
              <a:buNone/>
              <a:defRPr/>
            </a:pPr>
            <a:r>
              <a:rPr lang="en-US" dirty="0" err="1"/>
              <a:t>sudo</a:t>
            </a:r>
            <a:r>
              <a:rPr lang="en-US" dirty="0"/>
              <a:t> </a:t>
            </a:r>
            <a:r>
              <a:rPr lang="en-US" dirty="0" err="1"/>
              <a:t>xcodebuild</a:t>
            </a:r>
            <a:r>
              <a:rPr lang="en-US" dirty="0"/>
              <a:t> -license</a:t>
            </a:r>
          </a:p>
        </p:txBody>
      </p:sp>
    </p:spTree>
    <p:extLst>
      <p:ext uri="{BB962C8B-B14F-4D97-AF65-F5344CB8AC3E}">
        <p14:creationId xmlns:p14="http://schemas.microsoft.com/office/powerpoint/2010/main" val="427492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65D9A649-2C7E-6D45-A1BE-A55370352C06}"/>
              </a:ext>
            </a:extLst>
          </p:cNvPr>
          <p:cNvSpPr>
            <a:spLocks noGrp="1" noChangeArrowheads="1"/>
          </p:cNvSpPr>
          <p:nvPr>
            <p:ph type="title"/>
          </p:nvPr>
        </p:nvSpPr>
        <p:spPr>
          <a:xfrm>
            <a:off x="838200" y="365125"/>
            <a:ext cx="3521075" cy="5843588"/>
          </a:xfrm>
        </p:spPr>
        <p:txBody>
          <a:bodyPr/>
          <a:lstStyle/>
          <a:p>
            <a:pPr eaLnBrk="1" hangingPunct="1"/>
            <a:r>
              <a:rPr lang="en-US" altLang="en-US"/>
              <a:t>Create</a:t>
            </a:r>
            <a:br>
              <a:rPr lang="en-US" altLang="en-US"/>
            </a:br>
            <a:r>
              <a:rPr lang="en-US" altLang="en-US"/>
              <a:t>a Document</a:t>
            </a:r>
          </a:p>
        </p:txBody>
      </p:sp>
      <p:pic>
        <p:nvPicPr>
          <p:cNvPr id="100354" name="Content Placeholder 3">
            <a:extLst>
              <a:ext uri="{FF2B5EF4-FFF2-40B4-BE49-F238E27FC236}">
                <a16:creationId xmlns:a16="http://schemas.microsoft.com/office/drawing/2014/main" id="{5CB13C08-3E78-1B44-A9B3-82434DFE5F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32325" y="557213"/>
            <a:ext cx="7135813" cy="5992812"/>
          </a:xfrm>
        </p:spPr>
      </p:pic>
    </p:spTree>
    <p:extLst>
      <p:ext uri="{BB962C8B-B14F-4D97-AF65-F5344CB8AC3E}">
        <p14:creationId xmlns:p14="http://schemas.microsoft.com/office/powerpoint/2010/main" val="1361943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a:extLst>
              <a:ext uri="{FF2B5EF4-FFF2-40B4-BE49-F238E27FC236}">
                <a16:creationId xmlns:a16="http://schemas.microsoft.com/office/drawing/2014/main" id="{6A117E66-06CF-204C-B8B9-B4D88A031111}"/>
              </a:ext>
            </a:extLst>
          </p:cNvPr>
          <p:cNvSpPr>
            <a:spLocks noGrp="1" noChangeArrowheads="1"/>
          </p:cNvSpPr>
          <p:nvPr>
            <p:ph type="title"/>
          </p:nvPr>
        </p:nvSpPr>
        <p:spPr>
          <a:xfrm>
            <a:off x="838200" y="365125"/>
            <a:ext cx="3287713" cy="6035675"/>
          </a:xfrm>
        </p:spPr>
        <p:txBody>
          <a:bodyPr/>
          <a:lstStyle/>
          <a:p>
            <a:pPr eaLnBrk="1" hangingPunct="1"/>
            <a:r>
              <a:rPr lang="en-US" altLang="en-US"/>
              <a:t>Choose Your </a:t>
            </a:r>
            <a:br>
              <a:rPr lang="en-US" altLang="en-US"/>
            </a:br>
            <a:r>
              <a:rPr lang="en-US" altLang="en-US"/>
              <a:t>APA Template</a:t>
            </a:r>
          </a:p>
        </p:txBody>
      </p:sp>
      <p:pic>
        <p:nvPicPr>
          <p:cNvPr id="101378" name="Content Placeholder 3">
            <a:extLst>
              <a:ext uri="{FF2B5EF4-FFF2-40B4-BE49-F238E27FC236}">
                <a16:creationId xmlns:a16="http://schemas.microsoft.com/office/drawing/2014/main" id="{BBA40C45-6168-C245-AABB-665405E97F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18000" y="557213"/>
            <a:ext cx="7345363" cy="5843587"/>
          </a:xfrm>
        </p:spPr>
      </p:pic>
    </p:spTree>
    <p:extLst>
      <p:ext uri="{BB962C8B-B14F-4D97-AF65-F5344CB8AC3E}">
        <p14:creationId xmlns:p14="http://schemas.microsoft.com/office/powerpoint/2010/main" val="188286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a:extLst>
              <a:ext uri="{FF2B5EF4-FFF2-40B4-BE49-F238E27FC236}">
                <a16:creationId xmlns:a16="http://schemas.microsoft.com/office/drawing/2014/main" id="{78D92D27-556E-C04B-9D91-8B80D5EFFEFE}"/>
              </a:ext>
            </a:extLst>
          </p:cNvPr>
          <p:cNvSpPr>
            <a:spLocks noGrp="1" noChangeArrowheads="1"/>
          </p:cNvSpPr>
          <p:nvPr>
            <p:ph type="title"/>
          </p:nvPr>
        </p:nvSpPr>
        <p:spPr>
          <a:xfrm>
            <a:off x="838200" y="365125"/>
            <a:ext cx="2274888" cy="5811838"/>
          </a:xfrm>
        </p:spPr>
        <p:txBody>
          <a:bodyPr/>
          <a:lstStyle/>
          <a:p>
            <a:pPr eaLnBrk="1" hangingPunct="1"/>
            <a:r>
              <a:rPr lang="en-US" altLang="en-US"/>
              <a:t>Default </a:t>
            </a:r>
            <a:br>
              <a:rPr lang="en-US" altLang="en-US"/>
            </a:br>
            <a:r>
              <a:rPr lang="en-US" altLang="en-US"/>
              <a:t>Template </a:t>
            </a:r>
            <a:br>
              <a:rPr lang="en-US" altLang="en-US"/>
            </a:br>
            <a:r>
              <a:rPr lang="en-US" altLang="en-US"/>
              <a:t>to</a:t>
            </a:r>
            <a:br>
              <a:rPr lang="en-US" altLang="en-US"/>
            </a:br>
            <a:r>
              <a:rPr lang="en-US" altLang="en-US"/>
              <a:t>Work </a:t>
            </a:r>
            <a:br>
              <a:rPr lang="en-US" altLang="en-US"/>
            </a:br>
            <a:r>
              <a:rPr lang="en-US" altLang="en-US"/>
              <a:t>With</a:t>
            </a:r>
          </a:p>
        </p:txBody>
      </p:sp>
      <p:pic>
        <p:nvPicPr>
          <p:cNvPr id="102402" name="Content Placeholder 3">
            <a:extLst>
              <a:ext uri="{FF2B5EF4-FFF2-40B4-BE49-F238E27FC236}">
                <a16:creationId xmlns:a16="http://schemas.microsoft.com/office/drawing/2014/main" id="{85BAFF7E-D731-A140-B5EB-0185CA2E6F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75038" y="790575"/>
            <a:ext cx="7967662" cy="5811838"/>
          </a:xfrm>
        </p:spPr>
      </p:pic>
    </p:spTree>
    <p:extLst>
      <p:ext uri="{BB962C8B-B14F-4D97-AF65-F5344CB8AC3E}">
        <p14:creationId xmlns:p14="http://schemas.microsoft.com/office/powerpoint/2010/main" val="1225737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knitR</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knitR</a:t>
            </a:r>
            <a:r>
              <a:rPr lang="en-US" dirty="0"/>
              <a:t> will allow you to write html documents with your code, and the results of your code, embedded directly into the document</a:t>
            </a:r>
          </a:p>
          <a:p>
            <a:r>
              <a:rPr lang="en-US" dirty="0"/>
              <a:t>The author of </a:t>
            </a:r>
            <a:r>
              <a:rPr lang="en-US" dirty="0" err="1"/>
              <a:t>knitr</a:t>
            </a:r>
            <a:r>
              <a:rPr lang="en-US" dirty="0"/>
              <a:t>, </a:t>
            </a:r>
            <a:r>
              <a:rPr lang="en-US" dirty="0" err="1"/>
              <a:t>Yihui</a:t>
            </a:r>
            <a:r>
              <a:rPr lang="en-US" dirty="0"/>
              <a:t> </a:t>
            </a:r>
            <a:r>
              <a:rPr lang="en-US" dirty="0" err="1"/>
              <a:t>Xie</a:t>
            </a:r>
            <a:r>
              <a:rPr lang="en-US" dirty="0"/>
              <a:t> has published some excellent materials online, and has written a book on the subject:</a:t>
            </a:r>
          </a:p>
          <a:p>
            <a:pPr lvl="1"/>
            <a:r>
              <a:rPr lang="en-US" dirty="0">
                <a:hlinkClick r:id="rId2"/>
              </a:rPr>
              <a:t>http://yihui.name/knitr/</a:t>
            </a:r>
            <a:r>
              <a:rPr lang="en-US" dirty="0"/>
              <a:t>   overview page</a:t>
            </a:r>
          </a:p>
          <a:p>
            <a:pPr lvl="1"/>
            <a:r>
              <a:rPr lang="en-US" dirty="0">
                <a:hlinkClick r:id="rId3"/>
              </a:rPr>
              <a:t>https://github.com/yihui/knitr/tree/master/vignettes</a:t>
            </a:r>
            <a:r>
              <a:rPr lang="en-US" dirty="0"/>
              <a:t> examples page</a:t>
            </a:r>
          </a:p>
          <a:p>
            <a:pPr lvl="1"/>
            <a:r>
              <a:rPr lang="en-US" dirty="0">
                <a:hlinkClick r:id="rId4"/>
              </a:rPr>
              <a:t>http://yihui.name/knitr/demos/</a:t>
            </a:r>
            <a:r>
              <a:rPr lang="en-US" dirty="0"/>
              <a:t> demos page</a:t>
            </a:r>
          </a:p>
          <a:p>
            <a:pPr lvl="1"/>
            <a:r>
              <a:rPr lang="en-US" dirty="0">
                <a:hlinkClick r:id="rId5"/>
              </a:rPr>
              <a:t>https://www.amazon.com/gp/product/1498716962?ie=UTF8&amp;tag=7210-20</a:t>
            </a:r>
            <a:r>
              <a:rPr lang="en-US" dirty="0"/>
              <a:t> to buy his book</a:t>
            </a:r>
          </a:p>
          <a:p>
            <a:pPr lvl="1"/>
            <a:r>
              <a:rPr lang="en-US" dirty="0">
                <a:hlinkClick r:id="rId6"/>
              </a:rPr>
              <a:t>http://rmarkdown.rstudio.com/</a:t>
            </a:r>
            <a:r>
              <a:rPr lang="en-US" dirty="0"/>
              <a:t> Awesome source of materials from </a:t>
            </a:r>
            <a:r>
              <a:rPr lang="en-US" dirty="0" err="1"/>
              <a:t>Rstudio</a:t>
            </a:r>
            <a:r>
              <a:rPr lang="en-US" dirty="0"/>
              <a:t> folks</a:t>
            </a:r>
          </a:p>
          <a:p>
            <a:r>
              <a:rPr lang="en-US" dirty="0"/>
              <a:t>Obviously, there’s a ton of materials online, plus a book. So we’ll just be doing a high level introduction to whet your appetites</a:t>
            </a:r>
          </a:p>
        </p:txBody>
      </p:sp>
    </p:spTree>
    <p:extLst>
      <p:ext uri="{BB962C8B-B14F-4D97-AF65-F5344CB8AC3E}">
        <p14:creationId xmlns:p14="http://schemas.microsoft.com/office/powerpoint/2010/main" val="1309268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a:extLst>
              <a:ext uri="{FF2B5EF4-FFF2-40B4-BE49-F238E27FC236}">
                <a16:creationId xmlns:a16="http://schemas.microsoft.com/office/drawing/2014/main" id="{ECD0D718-F4CA-9A4B-8C3E-0D64CB0D0F43}"/>
              </a:ext>
            </a:extLst>
          </p:cNvPr>
          <p:cNvSpPr>
            <a:spLocks noGrp="1" noChangeArrowheads="1"/>
          </p:cNvSpPr>
          <p:nvPr>
            <p:ph type="title"/>
          </p:nvPr>
        </p:nvSpPr>
        <p:spPr>
          <a:xfrm>
            <a:off x="838200" y="365125"/>
            <a:ext cx="2457450" cy="5610225"/>
          </a:xfrm>
        </p:spPr>
        <p:txBody>
          <a:bodyPr/>
          <a:lstStyle/>
          <a:p>
            <a:pPr eaLnBrk="1" hangingPunct="1"/>
            <a:r>
              <a:rPr lang="en-US" altLang="en-US"/>
              <a:t>Edit </a:t>
            </a:r>
            <a:br>
              <a:rPr lang="en-US" altLang="en-US"/>
            </a:br>
            <a:r>
              <a:rPr lang="en-US" altLang="en-US"/>
              <a:t>the file</a:t>
            </a:r>
          </a:p>
        </p:txBody>
      </p:sp>
      <p:pic>
        <p:nvPicPr>
          <p:cNvPr id="103426" name="Content Placeholder 3">
            <a:extLst>
              <a:ext uri="{FF2B5EF4-FFF2-40B4-BE49-F238E27FC236}">
                <a16:creationId xmlns:a16="http://schemas.microsoft.com/office/drawing/2014/main" id="{0DAD2542-325F-B645-83DD-B7E0DB1B0B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57588" y="1027113"/>
            <a:ext cx="8266112" cy="4948237"/>
          </a:xfrm>
        </p:spPr>
      </p:pic>
    </p:spTree>
    <p:extLst>
      <p:ext uri="{BB962C8B-B14F-4D97-AF65-F5344CB8AC3E}">
        <p14:creationId xmlns:p14="http://schemas.microsoft.com/office/powerpoint/2010/main" val="40795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a:extLst>
              <a:ext uri="{FF2B5EF4-FFF2-40B4-BE49-F238E27FC236}">
                <a16:creationId xmlns:a16="http://schemas.microsoft.com/office/drawing/2014/main" id="{9DE91A6E-B8B1-F541-A665-8F2153199D9C}"/>
              </a:ext>
            </a:extLst>
          </p:cNvPr>
          <p:cNvSpPr>
            <a:spLocks noGrp="1" noChangeArrowheads="1"/>
          </p:cNvSpPr>
          <p:nvPr>
            <p:ph type="title"/>
          </p:nvPr>
        </p:nvSpPr>
        <p:spPr>
          <a:xfrm>
            <a:off x="838200" y="365125"/>
            <a:ext cx="2011363" cy="6056313"/>
          </a:xfrm>
        </p:spPr>
        <p:txBody>
          <a:bodyPr/>
          <a:lstStyle/>
          <a:p>
            <a:pPr eaLnBrk="1" hangingPunct="1"/>
            <a:r>
              <a:rPr lang="en-US" altLang="en-US"/>
              <a:t>Edit </a:t>
            </a:r>
            <a:br>
              <a:rPr lang="en-US" altLang="en-US"/>
            </a:br>
            <a:r>
              <a:rPr lang="en-US" altLang="en-US"/>
              <a:t>the File</a:t>
            </a:r>
          </a:p>
        </p:txBody>
      </p:sp>
      <p:pic>
        <p:nvPicPr>
          <p:cNvPr id="104450" name="Content Placeholder 3">
            <a:extLst>
              <a:ext uri="{FF2B5EF4-FFF2-40B4-BE49-F238E27FC236}">
                <a16:creationId xmlns:a16="http://schemas.microsoft.com/office/drawing/2014/main" id="{F1B0B331-11E9-1D42-8D09-26064E1F8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98825" y="623888"/>
            <a:ext cx="7737475" cy="5797550"/>
          </a:xfrm>
        </p:spPr>
      </p:pic>
    </p:spTree>
    <p:extLst>
      <p:ext uri="{BB962C8B-B14F-4D97-AF65-F5344CB8AC3E}">
        <p14:creationId xmlns:p14="http://schemas.microsoft.com/office/powerpoint/2010/main" val="358315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C8A39F72-4B08-C744-8C42-48CCE0CD265E}"/>
              </a:ext>
            </a:extLst>
          </p:cNvPr>
          <p:cNvSpPr>
            <a:spLocks noGrp="1" noChangeArrowheads="1"/>
          </p:cNvSpPr>
          <p:nvPr>
            <p:ph type="title"/>
          </p:nvPr>
        </p:nvSpPr>
        <p:spPr>
          <a:xfrm>
            <a:off x="838200" y="365125"/>
            <a:ext cx="2968625" cy="5908675"/>
          </a:xfrm>
        </p:spPr>
        <p:txBody>
          <a:bodyPr/>
          <a:lstStyle/>
          <a:p>
            <a:pPr eaLnBrk="1" hangingPunct="1"/>
            <a:r>
              <a:rPr lang="en-US" altLang="en-US"/>
              <a:t>Items from</a:t>
            </a:r>
            <a:br>
              <a:rPr lang="en-US" altLang="en-US"/>
            </a:br>
            <a:r>
              <a:rPr lang="en-US" altLang="en-US"/>
              <a:t>the default</a:t>
            </a:r>
            <a:br>
              <a:rPr lang="en-US" altLang="en-US"/>
            </a:br>
            <a:r>
              <a:rPr lang="en-US" altLang="en-US"/>
              <a:t>that are </a:t>
            </a:r>
            <a:br>
              <a:rPr lang="en-US" altLang="en-US"/>
            </a:br>
            <a:r>
              <a:rPr lang="en-US" altLang="en-US"/>
              <a:t>worthy of note</a:t>
            </a:r>
          </a:p>
        </p:txBody>
      </p:sp>
      <p:pic>
        <p:nvPicPr>
          <p:cNvPr id="105474" name="Content Placeholder 3">
            <a:extLst>
              <a:ext uri="{FF2B5EF4-FFF2-40B4-BE49-F238E27FC236}">
                <a16:creationId xmlns:a16="http://schemas.microsoft.com/office/drawing/2014/main" id="{3C7FB621-48E5-3246-882B-79BC0F8440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67313" y="1155700"/>
            <a:ext cx="5753100" cy="3543300"/>
          </a:xfrm>
        </p:spPr>
      </p:pic>
    </p:spTree>
    <p:extLst>
      <p:ext uri="{BB962C8B-B14F-4D97-AF65-F5344CB8AC3E}">
        <p14:creationId xmlns:p14="http://schemas.microsoft.com/office/powerpoint/2010/main" val="3686981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a:extLst>
              <a:ext uri="{FF2B5EF4-FFF2-40B4-BE49-F238E27FC236}">
                <a16:creationId xmlns:a16="http://schemas.microsoft.com/office/drawing/2014/main" id="{4E1BA1C9-F4AF-BF46-9637-35DD1E139CEA}"/>
              </a:ext>
            </a:extLst>
          </p:cNvPr>
          <p:cNvSpPr>
            <a:spLocks noGrp="1" noChangeArrowheads="1"/>
          </p:cNvSpPr>
          <p:nvPr>
            <p:ph type="title"/>
          </p:nvPr>
        </p:nvSpPr>
        <p:spPr/>
        <p:txBody>
          <a:bodyPr/>
          <a:lstStyle/>
          <a:p>
            <a:pPr eaLnBrk="1" hangingPunct="1"/>
            <a:r>
              <a:rPr lang="en-US" altLang="en-US"/>
              <a:t>The Rest of the Default File</a:t>
            </a:r>
          </a:p>
        </p:txBody>
      </p:sp>
      <p:sp>
        <p:nvSpPr>
          <p:cNvPr id="106498" name="Content Placeholder 2">
            <a:extLst>
              <a:ext uri="{FF2B5EF4-FFF2-40B4-BE49-F238E27FC236}">
                <a16:creationId xmlns:a16="http://schemas.microsoft.com/office/drawing/2014/main" id="{23E154CD-F486-CD40-803B-911ACC38CECC}"/>
              </a:ext>
            </a:extLst>
          </p:cNvPr>
          <p:cNvSpPr>
            <a:spLocks noGrp="1" noChangeArrowheads="1"/>
          </p:cNvSpPr>
          <p:nvPr>
            <p:ph idx="1"/>
          </p:nvPr>
        </p:nvSpPr>
        <p:spPr/>
        <p:txBody>
          <a:bodyPr/>
          <a:lstStyle/>
          <a:p>
            <a:pPr eaLnBrk="1" hangingPunct="1"/>
            <a:r>
              <a:rPr lang="en-US" altLang="en-US"/>
              <a:t>All the standard headers for a standard APA document are included</a:t>
            </a:r>
          </a:p>
          <a:p>
            <a:pPr eaLnBrk="1" hangingPunct="1"/>
            <a:r>
              <a:rPr lang="en-US" altLang="en-US"/>
              <a:t>All the standard r chunks from knitR are recognized</a:t>
            </a:r>
          </a:p>
          <a:p>
            <a:pPr eaLnBrk="1" hangingPunct="1"/>
            <a:r>
              <a:rPr lang="en-US" altLang="en-US"/>
              <a:t>papaja has some cool additional R chunks, we’ll see some examples on the next slides</a:t>
            </a:r>
          </a:p>
          <a:p>
            <a:pPr eaLnBrk="1" hangingPunct="1"/>
            <a:r>
              <a:rPr lang="en-US" altLang="en-US"/>
              <a:t>A proper and correct References page will be created automatically by reading in and formatting your .bib file</a:t>
            </a:r>
          </a:p>
        </p:txBody>
      </p:sp>
    </p:spTree>
    <p:extLst>
      <p:ext uri="{BB962C8B-B14F-4D97-AF65-F5344CB8AC3E}">
        <p14:creationId xmlns:p14="http://schemas.microsoft.com/office/powerpoint/2010/main" val="1794986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a:extLst>
              <a:ext uri="{FF2B5EF4-FFF2-40B4-BE49-F238E27FC236}">
                <a16:creationId xmlns:a16="http://schemas.microsoft.com/office/drawing/2014/main" id="{A36656D9-7442-BC4F-AE9F-86CDDB0A1458}"/>
              </a:ext>
            </a:extLst>
          </p:cNvPr>
          <p:cNvSpPr>
            <a:spLocks noGrp="1" noChangeArrowheads="1"/>
          </p:cNvSpPr>
          <p:nvPr>
            <p:ph type="title"/>
          </p:nvPr>
        </p:nvSpPr>
        <p:spPr>
          <a:xfrm>
            <a:off x="838200" y="365125"/>
            <a:ext cx="3883025" cy="1325563"/>
          </a:xfrm>
        </p:spPr>
        <p:txBody>
          <a:bodyPr/>
          <a:lstStyle/>
          <a:p>
            <a:pPr eaLnBrk="1" hangingPunct="1"/>
            <a:r>
              <a:rPr lang="en-US" altLang="en-US"/>
              <a:t>Sample .bib file</a:t>
            </a:r>
          </a:p>
        </p:txBody>
      </p:sp>
      <p:sp>
        <p:nvSpPr>
          <p:cNvPr id="107522" name="Content Placeholder 2">
            <a:extLst>
              <a:ext uri="{FF2B5EF4-FFF2-40B4-BE49-F238E27FC236}">
                <a16:creationId xmlns:a16="http://schemas.microsoft.com/office/drawing/2014/main" id="{6FAF9806-FBCD-AC43-8E9D-ECA8E6F05506}"/>
              </a:ext>
            </a:extLst>
          </p:cNvPr>
          <p:cNvSpPr>
            <a:spLocks noGrp="1" noChangeArrowheads="1"/>
          </p:cNvSpPr>
          <p:nvPr>
            <p:ph idx="1"/>
          </p:nvPr>
        </p:nvSpPr>
        <p:spPr>
          <a:xfrm>
            <a:off x="838200" y="1825625"/>
            <a:ext cx="3883025" cy="4452938"/>
          </a:xfrm>
        </p:spPr>
        <p:txBody>
          <a:bodyPr/>
          <a:lstStyle/>
          <a:p>
            <a:pPr eaLnBrk="1" hangingPunct="1"/>
            <a:r>
              <a:rPr lang="en-US" altLang="en-US"/>
              <a:t>Open your .bib file with RStudio</a:t>
            </a:r>
          </a:p>
          <a:p>
            <a:pPr eaLnBrk="1" hangingPunct="1"/>
            <a:r>
              <a:rPr lang="en-US" altLang="en-US"/>
              <a:t>This example has two references already, one to the R core team, the other to some paper the default file uses</a:t>
            </a:r>
          </a:p>
          <a:p>
            <a:pPr eaLnBrk="1" hangingPunct="1"/>
            <a:r>
              <a:rPr lang="en-US" altLang="en-US"/>
              <a:t>Let’s add another perfectly formatted citation</a:t>
            </a:r>
          </a:p>
        </p:txBody>
      </p:sp>
      <p:pic>
        <p:nvPicPr>
          <p:cNvPr id="107523" name="Picture 4">
            <a:extLst>
              <a:ext uri="{FF2B5EF4-FFF2-40B4-BE49-F238E27FC236}">
                <a16:creationId xmlns:a16="http://schemas.microsoft.com/office/drawing/2014/main" id="{C0507DC3-1198-4C48-AF73-CB5ACD848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888" y="1027113"/>
            <a:ext cx="69786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78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a:extLst>
              <a:ext uri="{FF2B5EF4-FFF2-40B4-BE49-F238E27FC236}">
                <a16:creationId xmlns:a16="http://schemas.microsoft.com/office/drawing/2014/main" id="{3EC5E461-C5E1-E843-A7A4-A745F26E6D22}"/>
              </a:ext>
            </a:extLst>
          </p:cNvPr>
          <p:cNvSpPr>
            <a:spLocks noGrp="1" noChangeArrowheads="1"/>
          </p:cNvSpPr>
          <p:nvPr>
            <p:ph type="title"/>
          </p:nvPr>
        </p:nvSpPr>
        <p:spPr/>
        <p:txBody>
          <a:bodyPr/>
          <a:lstStyle/>
          <a:p>
            <a:pPr eaLnBrk="1" hangingPunct="1"/>
            <a:r>
              <a:rPr lang="en-US" altLang="en-US"/>
              <a:t>Adding citations to .bib files</a:t>
            </a:r>
          </a:p>
        </p:txBody>
      </p:sp>
      <p:sp>
        <p:nvSpPr>
          <p:cNvPr id="3" name="Content Placeholder 2">
            <a:extLst>
              <a:ext uri="{FF2B5EF4-FFF2-40B4-BE49-F238E27FC236}">
                <a16:creationId xmlns:a16="http://schemas.microsoft.com/office/drawing/2014/main" id="{5FA40FA6-B817-BC41-9B96-0346F44DCDA7}"/>
              </a:ext>
            </a:extLst>
          </p:cNvPr>
          <p:cNvSpPr>
            <a:spLocks noGrp="1"/>
          </p:cNvSpPr>
          <p:nvPr>
            <p:ph idx="1"/>
          </p:nvPr>
        </p:nvSpPr>
        <p:spPr>
          <a:xfrm>
            <a:off x="838200" y="1825625"/>
            <a:ext cx="10515600" cy="965200"/>
          </a:xfrm>
        </p:spPr>
        <p:txBody>
          <a:bodyPr rtlCol="0">
            <a:normAutofit lnSpcReduction="10000"/>
          </a:bodyPr>
          <a:lstStyle/>
          <a:p>
            <a:pPr eaLnBrk="1" fontAlgn="auto" hangingPunct="1">
              <a:spcAft>
                <a:spcPts val="0"/>
              </a:spcAft>
              <a:buFont typeface="Arial"/>
              <a:buChar char="•"/>
              <a:defRPr/>
            </a:pPr>
            <a:r>
              <a:rPr lang="en-US" dirty="0"/>
              <a:t>Search the article in Google Scholar</a:t>
            </a:r>
          </a:p>
          <a:p>
            <a:pPr eaLnBrk="1" fontAlgn="auto" hangingPunct="1">
              <a:spcAft>
                <a:spcPts val="0"/>
              </a:spcAft>
              <a:buFont typeface="Arial"/>
              <a:buChar char="•"/>
              <a:defRPr/>
            </a:pPr>
            <a:r>
              <a:rPr lang="en-US" dirty="0"/>
              <a:t>Click on ‘Cite’ at the bottom of the citation</a:t>
            </a:r>
          </a:p>
        </p:txBody>
      </p:sp>
      <p:pic>
        <p:nvPicPr>
          <p:cNvPr id="108547" name="Picture 3">
            <a:extLst>
              <a:ext uri="{FF2B5EF4-FFF2-40B4-BE49-F238E27FC236}">
                <a16:creationId xmlns:a16="http://schemas.microsoft.com/office/drawing/2014/main" id="{EB9D495A-9950-D149-8890-22CD37382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9050" y="2925763"/>
            <a:ext cx="9280525" cy="251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64C8EB15-06D7-5F49-9237-A09163562667}"/>
              </a:ext>
            </a:extLst>
          </p:cNvPr>
          <p:cNvCxnSpPr/>
          <p:nvPr/>
        </p:nvCxnSpPr>
        <p:spPr>
          <a:xfrm flipV="1">
            <a:off x="5929313" y="5229225"/>
            <a:ext cx="471487" cy="960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8801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a:extLst>
              <a:ext uri="{FF2B5EF4-FFF2-40B4-BE49-F238E27FC236}">
                <a16:creationId xmlns:a16="http://schemas.microsoft.com/office/drawing/2014/main" id="{AB3747A6-9926-AA48-9D28-54DE53AA6B11}"/>
              </a:ext>
            </a:extLst>
          </p:cNvPr>
          <p:cNvSpPr>
            <a:spLocks noGrp="1" noChangeArrowheads="1"/>
          </p:cNvSpPr>
          <p:nvPr>
            <p:ph type="title"/>
          </p:nvPr>
        </p:nvSpPr>
        <p:spPr>
          <a:xfrm>
            <a:off x="838200" y="365125"/>
            <a:ext cx="2982913" cy="2846388"/>
          </a:xfrm>
        </p:spPr>
        <p:txBody>
          <a:bodyPr/>
          <a:lstStyle/>
          <a:p>
            <a:pPr eaLnBrk="1" hangingPunct="1"/>
            <a:r>
              <a:rPr lang="en-US" altLang="en-US"/>
              <a:t>Adding citations to .bib files</a:t>
            </a:r>
          </a:p>
        </p:txBody>
      </p:sp>
      <p:sp>
        <p:nvSpPr>
          <p:cNvPr id="109570" name="Content Placeholder 2">
            <a:extLst>
              <a:ext uri="{FF2B5EF4-FFF2-40B4-BE49-F238E27FC236}">
                <a16:creationId xmlns:a16="http://schemas.microsoft.com/office/drawing/2014/main" id="{8C4CA789-1167-5749-863D-E9C28FD08FF3}"/>
              </a:ext>
            </a:extLst>
          </p:cNvPr>
          <p:cNvSpPr>
            <a:spLocks noGrp="1" noChangeArrowheads="1"/>
          </p:cNvSpPr>
          <p:nvPr>
            <p:ph idx="1"/>
          </p:nvPr>
        </p:nvSpPr>
        <p:spPr>
          <a:xfrm>
            <a:off x="838200" y="4010025"/>
            <a:ext cx="3429000" cy="1944688"/>
          </a:xfrm>
        </p:spPr>
        <p:txBody>
          <a:bodyPr/>
          <a:lstStyle/>
          <a:p>
            <a:pPr eaLnBrk="1" hangingPunct="1"/>
            <a:r>
              <a:rPr lang="en-US" altLang="en-US"/>
              <a:t>Click on APA, then on BibTex at the bottom</a:t>
            </a:r>
          </a:p>
        </p:txBody>
      </p:sp>
      <p:pic>
        <p:nvPicPr>
          <p:cNvPr id="109571" name="Picture 3">
            <a:extLst>
              <a:ext uri="{FF2B5EF4-FFF2-40B4-BE49-F238E27FC236}">
                <a16:creationId xmlns:a16="http://schemas.microsoft.com/office/drawing/2014/main" id="{E714EBCA-9B37-A64D-8773-967DBF1E6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750888"/>
            <a:ext cx="74326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B902D7DA-C23A-8147-A510-5E645B5DCFEB}"/>
              </a:ext>
            </a:extLst>
          </p:cNvPr>
          <p:cNvCxnSpPr/>
          <p:nvPr/>
        </p:nvCxnSpPr>
        <p:spPr>
          <a:xfrm flipH="1" flipV="1">
            <a:off x="6424613" y="5534025"/>
            <a:ext cx="984250" cy="819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E56742-3253-0643-BDD1-76128494C817}"/>
              </a:ext>
            </a:extLst>
          </p:cNvPr>
          <p:cNvCxnSpPr/>
          <p:nvPr/>
        </p:nvCxnSpPr>
        <p:spPr>
          <a:xfrm flipV="1">
            <a:off x="3563938" y="2884488"/>
            <a:ext cx="1055687" cy="32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60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a:extLst>
              <a:ext uri="{FF2B5EF4-FFF2-40B4-BE49-F238E27FC236}">
                <a16:creationId xmlns:a16="http://schemas.microsoft.com/office/drawing/2014/main" id="{815756EF-60C4-B142-AC21-A12670FED65A}"/>
              </a:ext>
            </a:extLst>
          </p:cNvPr>
          <p:cNvSpPr>
            <a:spLocks noGrp="1" noChangeArrowheads="1"/>
          </p:cNvSpPr>
          <p:nvPr>
            <p:ph type="title"/>
          </p:nvPr>
        </p:nvSpPr>
        <p:spPr/>
        <p:txBody>
          <a:bodyPr/>
          <a:lstStyle/>
          <a:p>
            <a:pPr eaLnBrk="1" hangingPunct="1"/>
            <a:r>
              <a:rPr lang="en-US" altLang="en-US"/>
              <a:t>Copy citation to clipboard</a:t>
            </a:r>
          </a:p>
        </p:txBody>
      </p:sp>
      <p:pic>
        <p:nvPicPr>
          <p:cNvPr id="110594" name="Content Placeholder 3">
            <a:extLst>
              <a:ext uri="{FF2B5EF4-FFF2-40B4-BE49-F238E27FC236}">
                <a16:creationId xmlns:a16="http://schemas.microsoft.com/office/drawing/2014/main" id="{E6068C7C-0AF8-234A-8205-1BD0606255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09750" y="2251075"/>
            <a:ext cx="8572500" cy="2503488"/>
          </a:xfrm>
        </p:spPr>
      </p:pic>
    </p:spTree>
    <p:extLst>
      <p:ext uri="{BB962C8B-B14F-4D97-AF65-F5344CB8AC3E}">
        <p14:creationId xmlns:p14="http://schemas.microsoft.com/office/powerpoint/2010/main" val="2291269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a:extLst>
              <a:ext uri="{FF2B5EF4-FFF2-40B4-BE49-F238E27FC236}">
                <a16:creationId xmlns:a16="http://schemas.microsoft.com/office/drawing/2014/main" id="{3263121B-CA05-FF4A-B99F-C2312A3AAAAD}"/>
              </a:ext>
            </a:extLst>
          </p:cNvPr>
          <p:cNvSpPr>
            <a:spLocks noGrp="1" noChangeArrowheads="1"/>
          </p:cNvSpPr>
          <p:nvPr>
            <p:ph type="title"/>
          </p:nvPr>
        </p:nvSpPr>
        <p:spPr/>
        <p:txBody>
          <a:bodyPr/>
          <a:lstStyle/>
          <a:p>
            <a:pPr eaLnBrk="1" hangingPunct="1"/>
            <a:r>
              <a:rPr lang="en-US" altLang="en-US"/>
              <a:t>Paste into your .bib file in RStudio</a:t>
            </a:r>
          </a:p>
        </p:txBody>
      </p:sp>
      <p:pic>
        <p:nvPicPr>
          <p:cNvPr id="111618" name="Content Placeholder 3">
            <a:extLst>
              <a:ext uri="{FF2B5EF4-FFF2-40B4-BE49-F238E27FC236}">
                <a16:creationId xmlns:a16="http://schemas.microsoft.com/office/drawing/2014/main" id="{9E4A3FAC-1B40-A94E-8A56-C4673202F2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9638" y="1825625"/>
            <a:ext cx="7832725" cy="4351338"/>
          </a:xfrm>
        </p:spPr>
      </p:pic>
    </p:spTree>
    <p:extLst>
      <p:ext uri="{BB962C8B-B14F-4D97-AF65-F5344CB8AC3E}">
        <p14:creationId xmlns:p14="http://schemas.microsoft.com/office/powerpoint/2010/main" val="3045851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a:extLst>
              <a:ext uri="{FF2B5EF4-FFF2-40B4-BE49-F238E27FC236}">
                <a16:creationId xmlns:a16="http://schemas.microsoft.com/office/drawing/2014/main" id="{4C0F3E49-0650-A845-BE15-C0CFA77D6D99}"/>
              </a:ext>
            </a:extLst>
          </p:cNvPr>
          <p:cNvSpPr>
            <a:spLocks noGrp="1" noChangeArrowheads="1"/>
          </p:cNvSpPr>
          <p:nvPr>
            <p:ph type="title"/>
          </p:nvPr>
        </p:nvSpPr>
        <p:spPr/>
        <p:txBody>
          <a:bodyPr/>
          <a:lstStyle/>
          <a:p>
            <a:pPr eaLnBrk="1" hangingPunct="1"/>
            <a:r>
              <a:rPr lang="en-US" altLang="en-US"/>
              <a:t>BibTeX entries for R and R packages</a:t>
            </a:r>
          </a:p>
        </p:txBody>
      </p:sp>
      <p:sp>
        <p:nvSpPr>
          <p:cNvPr id="112642" name="Content Placeholder 2">
            <a:extLst>
              <a:ext uri="{FF2B5EF4-FFF2-40B4-BE49-F238E27FC236}">
                <a16:creationId xmlns:a16="http://schemas.microsoft.com/office/drawing/2014/main" id="{7A223476-339C-CC45-8272-A70ABBBDCAB8}"/>
              </a:ext>
            </a:extLst>
          </p:cNvPr>
          <p:cNvSpPr>
            <a:spLocks noGrp="1" noChangeArrowheads="1"/>
          </p:cNvSpPr>
          <p:nvPr>
            <p:ph idx="1"/>
          </p:nvPr>
        </p:nvSpPr>
        <p:spPr/>
        <p:txBody>
          <a:bodyPr/>
          <a:lstStyle/>
          <a:p>
            <a:pPr eaLnBrk="1" hangingPunct="1"/>
            <a:r>
              <a:rPr lang="en-US" altLang="en-US"/>
              <a:t>R, papaja, and all other R packages used should be cited</a:t>
            </a:r>
          </a:p>
          <a:p>
            <a:pPr eaLnBrk="1" hangingPunct="1"/>
            <a:r>
              <a:rPr lang="en-US" altLang="en-US"/>
              <a:t>papaja will create the BibTeX entries for R and papaja automatically, don’t remove these entries when you’re customizing your paper from the default template</a:t>
            </a:r>
          </a:p>
          <a:p>
            <a:pPr eaLnBrk="1" hangingPunct="1"/>
            <a:r>
              <a:rPr lang="en-US" altLang="en-US"/>
              <a:t>From your RStudio console, type citation(“package_name”) to retrieve the correct BibTex entry for any R package</a:t>
            </a:r>
          </a:p>
          <a:p>
            <a:pPr eaLnBrk="1" hangingPunct="1"/>
            <a:r>
              <a:rPr lang="en-US" altLang="en-US"/>
              <a:t>This matters, people put in a lot of time, frequently unpaid, to create R and the various packages that you use, citations are currency in academia</a:t>
            </a:r>
          </a:p>
          <a:p>
            <a:pPr eaLnBrk="1" hangingPunct="1"/>
            <a:endParaRPr lang="en-US" altLang="en-US"/>
          </a:p>
        </p:txBody>
      </p:sp>
    </p:spTree>
    <p:extLst>
      <p:ext uri="{BB962C8B-B14F-4D97-AF65-F5344CB8AC3E}">
        <p14:creationId xmlns:p14="http://schemas.microsoft.com/office/powerpoint/2010/main" val="135608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reports</a:t>
            </a:r>
          </a:p>
        </p:txBody>
      </p:sp>
      <p:sp>
        <p:nvSpPr>
          <p:cNvPr id="3" name="Content Placeholder 2"/>
          <p:cNvSpPr>
            <a:spLocks noGrp="1"/>
          </p:cNvSpPr>
          <p:nvPr>
            <p:ph idx="1"/>
          </p:nvPr>
        </p:nvSpPr>
        <p:spPr/>
        <p:txBody>
          <a:bodyPr>
            <a:normAutofit fontScale="92500" lnSpcReduction="20000"/>
          </a:bodyPr>
          <a:lstStyle/>
          <a:p>
            <a:r>
              <a:rPr lang="en-US" dirty="0" err="1"/>
              <a:t>LaTEX</a:t>
            </a:r>
            <a:r>
              <a:rPr lang="en-US" dirty="0"/>
              <a:t> is the premier scientific publishing tool available, and R has a scientific literate programming tool called </a:t>
            </a:r>
            <a:r>
              <a:rPr lang="en-US" dirty="0" err="1"/>
              <a:t>Sweave</a:t>
            </a:r>
            <a:r>
              <a:rPr lang="en-US" dirty="0"/>
              <a:t>, which would “weave” text and datasets together.</a:t>
            </a:r>
          </a:p>
          <a:p>
            <a:r>
              <a:rPr lang="en-US" dirty="0"/>
              <a:t>More recently, </a:t>
            </a:r>
            <a:r>
              <a:rPr lang="en-US" dirty="0" err="1"/>
              <a:t>rmarkdown</a:t>
            </a:r>
            <a:r>
              <a:rPr lang="en-US" dirty="0"/>
              <a:t>, based on </a:t>
            </a:r>
            <a:r>
              <a:rPr lang="en-US" dirty="0" err="1"/>
              <a:t>knitr</a:t>
            </a:r>
            <a:r>
              <a:rPr lang="en-US" dirty="0"/>
              <a:t> has become very popular.</a:t>
            </a:r>
          </a:p>
          <a:p>
            <a:r>
              <a:rPr lang="en-US" dirty="0"/>
              <a:t>Allows you to embed R code into a markdown document, which is then knitted to produce HTML output. </a:t>
            </a:r>
          </a:p>
          <a:p>
            <a:pPr lvl="1"/>
            <a:r>
              <a:rPr lang="en-US" dirty="0"/>
              <a:t>“knit” refers to the process of running the R code, then embedding the results directly inside the text</a:t>
            </a:r>
          </a:p>
          <a:p>
            <a:r>
              <a:rPr lang="en-US" dirty="0" err="1"/>
              <a:t>rmarkdown</a:t>
            </a:r>
            <a:r>
              <a:rPr lang="en-US" dirty="0"/>
              <a:t> extends </a:t>
            </a:r>
            <a:r>
              <a:rPr lang="en-US" dirty="0" err="1"/>
              <a:t>knitr</a:t>
            </a:r>
            <a:r>
              <a:rPr lang="en-US" dirty="0"/>
              <a:t> to also create pdf or Word documents, and HTML presentations.</a:t>
            </a:r>
          </a:p>
          <a:p>
            <a:r>
              <a:rPr lang="en-US" dirty="0">
                <a:hlinkClick r:id="rId2"/>
              </a:rPr>
              <a:t>http://cran.r-project.org/web/packages/rmarkdown/index.html</a:t>
            </a:r>
          </a:p>
          <a:p>
            <a:r>
              <a:rPr lang="en-US" dirty="0">
                <a:hlinkClick r:id="rId3"/>
              </a:rPr>
              <a:t>http://rmarkdown.rstudio.com/</a:t>
            </a:r>
            <a:endParaRPr lang="en-US" dirty="0"/>
          </a:p>
        </p:txBody>
      </p:sp>
    </p:spTree>
    <p:extLst>
      <p:ext uri="{BB962C8B-B14F-4D97-AF65-F5344CB8AC3E}">
        <p14:creationId xmlns:p14="http://schemas.microsoft.com/office/powerpoint/2010/main" val="1758265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a:extLst>
              <a:ext uri="{FF2B5EF4-FFF2-40B4-BE49-F238E27FC236}">
                <a16:creationId xmlns:a16="http://schemas.microsoft.com/office/drawing/2014/main" id="{DA911763-7C01-8447-9539-8713A34851CB}"/>
              </a:ext>
            </a:extLst>
          </p:cNvPr>
          <p:cNvSpPr>
            <a:spLocks noGrp="1" noChangeArrowheads="1"/>
          </p:cNvSpPr>
          <p:nvPr>
            <p:ph type="title"/>
          </p:nvPr>
        </p:nvSpPr>
        <p:spPr/>
        <p:txBody>
          <a:bodyPr/>
          <a:lstStyle/>
          <a:p>
            <a:pPr eaLnBrk="1" hangingPunct="1"/>
            <a:r>
              <a:rPr lang="en-US" altLang="en-US"/>
              <a:t>Inline citations</a:t>
            </a:r>
          </a:p>
        </p:txBody>
      </p:sp>
      <p:sp>
        <p:nvSpPr>
          <p:cNvPr id="113666" name="Content Placeholder 2">
            <a:extLst>
              <a:ext uri="{FF2B5EF4-FFF2-40B4-BE49-F238E27FC236}">
                <a16:creationId xmlns:a16="http://schemas.microsoft.com/office/drawing/2014/main" id="{B18FFB5D-0119-CE4E-919A-1ED40F15A69A}"/>
              </a:ext>
            </a:extLst>
          </p:cNvPr>
          <p:cNvSpPr>
            <a:spLocks noGrp="1" noChangeArrowheads="1"/>
          </p:cNvSpPr>
          <p:nvPr>
            <p:ph idx="1"/>
          </p:nvPr>
        </p:nvSpPr>
        <p:spPr/>
        <p:txBody>
          <a:bodyPr/>
          <a:lstStyle/>
          <a:p>
            <a:pPr eaLnBrk="1" hangingPunct="1"/>
            <a:r>
              <a:rPr lang="en-US" altLang="en-US"/>
              <a:t>Examples from </a:t>
            </a:r>
            <a:r>
              <a:rPr lang="en-US" altLang="en-US">
                <a:hlinkClick r:id="rId2"/>
              </a:rPr>
              <a:t>http://rmarkdown.rstudio.com/authoring_bibliographies_and_citations.html</a:t>
            </a:r>
            <a:endParaRPr lang="en-US" altLang="en-US"/>
          </a:p>
          <a:p>
            <a:pPr eaLnBrk="1" hangingPunct="1"/>
            <a:r>
              <a:rPr lang="en-US" altLang="en-US"/>
              <a:t>Citations go inside square brackets and are separated by semicolons. Each citation must have a key, composed of ‘@’ + the citation identifier from the database, and may optionally have a prefix, a locator, and a suffix. Examples follow:</a:t>
            </a:r>
          </a:p>
        </p:txBody>
      </p:sp>
    </p:spTree>
    <p:extLst>
      <p:ext uri="{BB962C8B-B14F-4D97-AF65-F5344CB8AC3E}">
        <p14:creationId xmlns:p14="http://schemas.microsoft.com/office/powerpoint/2010/main" val="2270750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a:extLst>
              <a:ext uri="{FF2B5EF4-FFF2-40B4-BE49-F238E27FC236}">
                <a16:creationId xmlns:a16="http://schemas.microsoft.com/office/drawing/2014/main" id="{C209C4E6-9557-774A-BD00-9033BC5F1E54}"/>
              </a:ext>
            </a:extLst>
          </p:cNvPr>
          <p:cNvSpPr>
            <a:spLocks noGrp="1" noChangeArrowheads="1"/>
          </p:cNvSpPr>
          <p:nvPr>
            <p:ph type="title"/>
          </p:nvPr>
        </p:nvSpPr>
        <p:spPr/>
        <p:txBody>
          <a:bodyPr/>
          <a:lstStyle/>
          <a:p>
            <a:pPr eaLnBrk="1" hangingPunct="1"/>
            <a:r>
              <a:rPr lang="en-US" altLang="en-US"/>
              <a:t>Citation examples</a:t>
            </a:r>
          </a:p>
        </p:txBody>
      </p:sp>
      <p:sp>
        <p:nvSpPr>
          <p:cNvPr id="114690" name="Content Placeholder 2">
            <a:extLst>
              <a:ext uri="{FF2B5EF4-FFF2-40B4-BE49-F238E27FC236}">
                <a16:creationId xmlns:a16="http://schemas.microsoft.com/office/drawing/2014/main" id="{9A462765-4D14-6C47-8734-1F646D13287F}"/>
              </a:ext>
            </a:extLst>
          </p:cNvPr>
          <p:cNvSpPr>
            <a:spLocks noGrp="1" noChangeArrowheads="1"/>
          </p:cNvSpPr>
          <p:nvPr>
            <p:ph idx="1"/>
          </p:nvPr>
        </p:nvSpPr>
        <p:spPr/>
        <p:txBody>
          <a:bodyPr/>
          <a:lstStyle/>
          <a:p>
            <a:pPr eaLnBrk="1" hangingPunct="1"/>
            <a:r>
              <a:rPr lang="en-US" altLang="en-US"/>
              <a:t>Normal Citations:</a:t>
            </a:r>
          </a:p>
          <a:p>
            <a:pPr lvl="1" eaLnBrk="1" hangingPunct="1"/>
            <a:r>
              <a:rPr lang="en-US" altLang="en-US"/>
              <a:t>Blah blah [see @doe99, pp. 33-35; also @smith04, ch. 1]. </a:t>
            </a:r>
          </a:p>
          <a:p>
            <a:pPr lvl="1" eaLnBrk="1" hangingPunct="1"/>
            <a:r>
              <a:rPr lang="en-US" altLang="en-US"/>
              <a:t>Blah blah [@doe99, pp. 33-35, 38-39 and *passim*]. </a:t>
            </a:r>
          </a:p>
          <a:p>
            <a:pPr lvl="1" eaLnBrk="1" hangingPunct="1"/>
            <a:r>
              <a:rPr lang="en-US" altLang="en-US"/>
              <a:t>Blah blah [@smith04; @doe99].</a:t>
            </a:r>
          </a:p>
          <a:p>
            <a:pPr eaLnBrk="1" hangingPunct="1"/>
            <a:r>
              <a:rPr lang="en-US" altLang="en-US"/>
              <a:t>For in-text citations, remove the square brackets:</a:t>
            </a:r>
          </a:p>
          <a:p>
            <a:pPr lvl="1" eaLnBrk="1" hangingPunct="1"/>
            <a:r>
              <a:rPr lang="en-US" altLang="en-US"/>
              <a:t>@smith04 says blah.</a:t>
            </a:r>
          </a:p>
          <a:p>
            <a:pPr lvl="1" eaLnBrk="1" hangingPunct="1"/>
            <a:r>
              <a:rPr lang="en-US" altLang="en-US"/>
              <a:t>@smith04 [p. 33] says blah.</a:t>
            </a:r>
            <a:br>
              <a:rPr lang="en-US" altLang="en-US"/>
            </a:br>
            <a:endParaRPr lang="en-US" altLang="en-US"/>
          </a:p>
          <a:p>
            <a:pPr lvl="1" eaLnBrk="1" hangingPunct="1"/>
            <a:endParaRPr lang="en-US" altLang="en-US"/>
          </a:p>
          <a:p>
            <a:pPr eaLnBrk="1" hangingPunct="1"/>
            <a:endParaRPr lang="en-US" altLang="en-US"/>
          </a:p>
        </p:txBody>
      </p:sp>
    </p:spTree>
    <p:extLst>
      <p:ext uri="{BB962C8B-B14F-4D97-AF65-F5344CB8AC3E}">
        <p14:creationId xmlns:p14="http://schemas.microsoft.com/office/powerpoint/2010/main" val="1161952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696" y="1095152"/>
            <a:ext cx="10184509" cy="4859079"/>
          </a:xfrm>
          <a:prstGeom prst="rect">
            <a:avLst/>
          </a:prstGeom>
        </p:spPr>
      </p:pic>
    </p:spTree>
    <p:extLst>
      <p:ext uri="{BB962C8B-B14F-4D97-AF65-F5344CB8AC3E}">
        <p14:creationId xmlns:p14="http://schemas.microsoft.com/office/powerpoint/2010/main" val="180087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t>
            </a:r>
            <a:r>
              <a:rPr lang="en-US" dirty="0" err="1"/>
              <a:t>knitR</a:t>
            </a:r>
            <a:r>
              <a:rPr lang="en-US" dirty="0"/>
              <a:t> and configuring </a:t>
            </a:r>
            <a:r>
              <a:rPr lang="en-US" dirty="0" err="1"/>
              <a:t>RStudio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50" y="1346994"/>
            <a:ext cx="5067300" cy="240085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97" y="3747853"/>
            <a:ext cx="2563006" cy="27622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0" y="1550753"/>
            <a:ext cx="4959350" cy="4959350"/>
          </a:xfrm>
          <a:prstGeom prst="rect">
            <a:avLst/>
          </a:prstGeom>
        </p:spPr>
      </p:pic>
    </p:spTree>
    <p:extLst>
      <p:ext uri="{BB962C8B-B14F-4D97-AF65-F5344CB8AC3E}">
        <p14:creationId xmlns:p14="http://schemas.microsoft.com/office/powerpoint/2010/main" val="630326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19700" y="2642421"/>
            <a:ext cx="6686550" cy="295962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690688"/>
            <a:ext cx="4514850" cy="2494783"/>
          </a:xfrm>
          <a:prstGeom prst="rect">
            <a:avLst/>
          </a:prstGeom>
        </p:spPr>
      </p:pic>
    </p:spTree>
    <p:extLst>
      <p:ext uri="{BB962C8B-B14F-4D97-AF65-F5344CB8AC3E}">
        <p14:creationId xmlns:p14="http://schemas.microsoft.com/office/powerpoint/2010/main" val="355444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0"/>
            <a:ext cx="5408951"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150" y="0"/>
            <a:ext cx="5448300" cy="2882900"/>
          </a:xfrm>
          <a:prstGeom prst="rect">
            <a:avLst/>
          </a:prstGeom>
        </p:spPr>
      </p:pic>
      <p:sp>
        <p:nvSpPr>
          <p:cNvPr id="4" name="TextBox 3"/>
          <p:cNvSpPr txBox="1"/>
          <p:nvPr/>
        </p:nvSpPr>
        <p:spPr>
          <a:xfrm>
            <a:off x="6280150" y="3086100"/>
            <a:ext cx="5448300" cy="1754326"/>
          </a:xfrm>
          <a:prstGeom prst="rect">
            <a:avLst/>
          </a:prstGeom>
          <a:noFill/>
        </p:spPr>
        <p:txBody>
          <a:bodyPr wrap="square" rtlCol="0">
            <a:spAutoFit/>
          </a:bodyPr>
          <a:lstStyle/>
          <a:p>
            <a:r>
              <a:rPr lang="en-US" dirty="0"/>
              <a:t>Here’s what you get, right off the bat.</a:t>
            </a:r>
          </a:p>
          <a:p>
            <a:r>
              <a:rPr lang="en-US" dirty="0"/>
              <a:t>Notice that the information I typed in when I started the package has become a nicely formatted heading.</a:t>
            </a:r>
          </a:p>
          <a:p>
            <a:r>
              <a:rPr lang="en-US" dirty="0"/>
              <a:t>Clicking on the green arrows in this will produce the results of that section of ‘code’, either in the console, or in the case of the plot, in the plot window.</a:t>
            </a:r>
          </a:p>
        </p:txBody>
      </p:sp>
    </p:spTree>
    <p:extLst>
      <p:ext uri="{BB962C8B-B14F-4D97-AF65-F5344CB8AC3E}">
        <p14:creationId xmlns:p14="http://schemas.microsoft.com/office/powerpoint/2010/main" val="180669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sp>
        <p:nvSpPr>
          <p:cNvPr id="3" name="Content Placeholder 2"/>
          <p:cNvSpPr>
            <a:spLocks noGrp="1"/>
          </p:cNvSpPr>
          <p:nvPr>
            <p:ph idx="1"/>
          </p:nvPr>
        </p:nvSpPr>
        <p:spPr/>
        <p:txBody>
          <a:bodyPr/>
          <a:lstStyle/>
          <a:p>
            <a:r>
              <a:rPr lang="en-US" dirty="0"/>
              <a:t>Let’s just save the current document, and see what the default looks like. We’ll ‘knit’ the document and create a web page:</a:t>
            </a:r>
          </a:p>
          <a:p>
            <a:r>
              <a:rPr lang="en-US" dirty="0"/>
              <a:t>It may ask what format, just choose system default</a:t>
            </a:r>
          </a:p>
          <a:p>
            <a:r>
              <a:rPr lang="en-US" dirty="0"/>
              <a:t>Results split on the next couple of slides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8700" y="2861849"/>
            <a:ext cx="2476500" cy="2934114"/>
          </a:xfrm>
          <a:prstGeom prst="rect">
            <a:avLst/>
          </a:prstGeom>
        </p:spPr>
      </p:pic>
    </p:spTree>
    <p:extLst>
      <p:ext uri="{BB962C8B-B14F-4D97-AF65-F5344CB8AC3E}">
        <p14:creationId xmlns:p14="http://schemas.microsoft.com/office/powerpoint/2010/main" val="1896051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6100</TotalTime>
  <Words>1866</Words>
  <Application>Microsoft Macintosh PowerPoint</Application>
  <PresentationFormat>Widescreen</PresentationFormat>
  <Paragraphs>152</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LaTeX, knitR, and papaja</vt:lpstr>
      <vt:lpstr>LaTeX – A document preparation system</vt:lpstr>
      <vt:lpstr>knitR</vt:lpstr>
      <vt:lpstr>Creating reports</vt:lpstr>
      <vt:lpstr>PowerPoint Presentation</vt:lpstr>
      <vt:lpstr>Installing knitR and configuring RStudio</vt:lpstr>
      <vt:lpstr>Getting started</vt:lpstr>
      <vt:lpstr>PowerPoint Presentation</vt:lpstr>
      <vt:lpstr>So?</vt:lpstr>
      <vt:lpstr>PowerPoint Presentation</vt:lpstr>
      <vt:lpstr>PowerPoint Presentation</vt:lpstr>
      <vt:lpstr>Exporting to word</vt:lpstr>
      <vt:lpstr>Exporting to Word</vt:lpstr>
      <vt:lpstr>Exporting to pdf</vt:lpstr>
      <vt:lpstr>Exporting to pdf</vt:lpstr>
      <vt:lpstr>Header and body</vt:lpstr>
      <vt:lpstr>Some formatting tags</vt:lpstr>
      <vt:lpstr>Inserting code</vt:lpstr>
      <vt:lpstr>Inserting code</vt:lpstr>
      <vt:lpstr>PowerPoint Presentation</vt:lpstr>
      <vt:lpstr>Select literate programming and reproducible research readings</vt:lpstr>
      <vt:lpstr>APA style is hard</vt:lpstr>
      <vt:lpstr>Templates</vt:lpstr>
      <vt:lpstr>Installing papaja</vt:lpstr>
      <vt:lpstr>Installing papaja</vt:lpstr>
      <vt:lpstr>Installation</vt:lpstr>
      <vt:lpstr>Create a Document</vt:lpstr>
      <vt:lpstr>Choose Your  APA Template</vt:lpstr>
      <vt:lpstr>Default  Template  to Work  With</vt:lpstr>
      <vt:lpstr>Edit  the file</vt:lpstr>
      <vt:lpstr>Edit  the File</vt:lpstr>
      <vt:lpstr>Items from the default that are  worthy of note</vt:lpstr>
      <vt:lpstr>The Rest of the Default File</vt:lpstr>
      <vt:lpstr>Sample .bib file</vt:lpstr>
      <vt:lpstr>Adding citations to .bib files</vt:lpstr>
      <vt:lpstr>Adding citations to .bib files</vt:lpstr>
      <vt:lpstr>Copy citation to clipboard</vt:lpstr>
      <vt:lpstr>Paste into your .bib file in RStudio</vt:lpstr>
      <vt:lpstr>BibTeX entries for R and R packages</vt:lpstr>
      <vt:lpstr>Inline citations</vt:lpstr>
      <vt:lpstr>Citation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Research, Literate Programming, and knitR</dc:title>
  <dc:creator>Arnie Miles</dc:creator>
  <cp:lastModifiedBy>Arnie Miles</cp:lastModifiedBy>
  <cp:revision>8</cp:revision>
  <dcterms:created xsi:type="dcterms:W3CDTF">2017-02-17T17:03:54Z</dcterms:created>
  <dcterms:modified xsi:type="dcterms:W3CDTF">2020-07-07T17:59:25Z</dcterms:modified>
</cp:coreProperties>
</file>